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1" name="Shape 1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7" name="Shape 1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3" name="Shape 1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000670" x="-11"/>
            <a:ext cy="3087224"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1699932" x="685800"/>
            <a:ext cy="1000499" cx="64007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4" name="Shape 64"/>
          <p:cNvSpPr txBox="1"/>
          <p:nvPr>
            <p:ph idx="1" type="subTitle"/>
          </p:nvPr>
        </p:nvSpPr>
        <p:spPr>
          <a:xfrm>
            <a:off y="2700338" x="685800"/>
            <a:ext cy="675299" cx="6400799"/>
          </a:xfrm>
          <a:prstGeom prst="rect">
            <a:avLst/>
          </a:prstGeom>
        </p:spPr>
        <p:txBody>
          <a:bodyPr bIns="91425" rIns="91425" lIns="91425" tIns="91425" anchor="t" anchorCtr="0"/>
          <a:lstStyle>
            <a:lvl1pPr indent="152400" marL="0">
              <a:buClr>
                <a:schemeClr val="lt1"/>
              </a:buClr>
              <a:buSzPct val="100000"/>
              <a:buNone/>
              <a:defRPr sz="2400">
                <a:solidFill>
                  <a:schemeClr val="lt1"/>
                </a:solidFill>
              </a:defRPr>
            </a:lvl1pPr>
            <a:lvl2pPr indent="152400" marL="0">
              <a:spcBef>
                <a:spcPts val="0"/>
              </a:spcBef>
              <a:buClr>
                <a:schemeClr val="lt1"/>
              </a:buClr>
              <a:buSzPct val="100000"/>
              <a:buNone/>
              <a:defRPr sz="2400">
                <a:solidFill>
                  <a:schemeClr val="lt1"/>
                </a:solidFill>
              </a:defRPr>
            </a:lvl2pPr>
            <a:lvl3pPr indent="152400" marL="0">
              <a:spcBef>
                <a:spcPts val="0"/>
              </a:spcBef>
              <a:buClr>
                <a:schemeClr val="lt1"/>
              </a:buClr>
              <a:buSzPct val="100000"/>
              <a:buNone/>
              <a:defRPr sz="2400">
                <a:solidFill>
                  <a:schemeClr val="lt1"/>
                </a:solidFill>
              </a:defRPr>
            </a:lvl3pPr>
            <a:lvl4pPr indent="152400" marL="0">
              <a:spcBef>
                <a:spcPts val="0"/>
              </a:spcBef>
              <a:buClr>
                <a:schemeClr val="lt1"/>
              </a:buClr>
              <a:buSzPct val="100000"/>
              <a:buNone/>
              <a:defRPr sz="2400">
                <a:solidFill>
                  <a:schemeClr val="lt1"/>
                </a:solidFill>
              </a:defRPr>
            </a:lvl4pPr>
            <a:lvl5pPr indent="152400" marL="0">
              <a:spcBef>
                <a:spcPts val="0"/>
              </a:spcBef>
              <a:buClr>
                <a:schemeClr val="lt1"/>
              </a:buClr>
              <a:buSzPct val="100000"/>
              <a:buNone/>
              <a:defRPr sz="2400">
                <a:solidFill>
                  <a:schemeClr val="lt1"/>
                </a:solidFill>
              </a:defRPr>
            </a:lvl5pPr>
            <a:lvl6pPr indent="152400" marL="0">
              <a:spcBef>
                <a:spcPts val="0"/>
              </a:spcBef>
              <a:buClr>
                <a:schemeClr val="lt1"/>
              </a:buClr>
              <a:buSzPct val="100000"/>
              <a:buNone/>
              <a:defRPr sz="2400">
                <a:solidFill>
                  <a:schemeClr val="lt1"/>
                </a:solidFill>
              </a:defRPr>
            </a:lvl6pPr>
            <a:lvl7pPr indent="152400" marL="0">
              <a:spcBef>
                <a:spcPts val="0"/>
              </a:spcBef>
              <a:buClr>
                <a:schemeClr val="lt1"/>
              </a:buClr>
              <a:buSzPct val="100000"/>
              <a:buNone/>
              <a:defRPr sz="2400">
                <a:solidFill>
                  <a:schemeClr val="lt1"/>
                </a:solidFill>
              </a:defRPr>
            </a:lvl7pPr>
            <a:lvl8pPr indent="152400" marL="0">
              <a:spcBef>
                <a:spcPts val="0"/>
              </a:spcBef>
              <a:buClr>
                <a:schemeClr val="lt1"/>
              </a:buClr>
              <a:buSzPct val="100000"/>
              <a:buNone/>
              <a:defRPr sz="2400">
                <a:solidFill>
                  <a:schemeClr val="lt1"/>
                </a:solidFill>
              </a:defRPr>
            </a:lvl8pPr>
            <a:lvl9pP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9140" x="-13"/>
            <a:ext cy="120942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0" name="Shape 70"/>
          <p:cNvSpPr txBox="1"/>
          <p:nvPr>
            <p:ph idx="1" type="body"/>
          </p:nvPr>
        </p:nvSpPr>
        <p:spPr>
          <a:xfrm>
            <a:off y="1278516"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278513" x="456245"/>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3" name="Shape 73"/>
          <p:cNvSpPr txBox="1"/>
          <p:nvPr>
            <p:ph idx="2" type="body"/>
          </p:nvPr>
        </p:nvSpPr>
        <p:spPr>
          <a:xfrm>
            <a:off y="1278513" x="4648200"/>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grpSp>
        <p:nvGrpSpPr>
          <p:cNvPr id="74" name="Shape 74"/>
          <p:cNvGrpSpPr/>
          <p:nvPr/>
        </p:nvGrpSpPr>
        <p:grpSpPr>
          <a:xfrm>
            <a:off y="-9140" x="-13"/>
            <a:ext cy="120942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9140" x="-13"/>
            <a:ext cy="120942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4623760" x="8964665"/>
            <a:ext cy="5214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4623760" x="3866777"/>
            <a:ext cy="5214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4623760" x="3866812"/>
            <a:ext cy="521400" cx="5097900"/>
          </a:xfrm>
          <a:prstGeom prst="rect">
            <a:avLst/>
          </a:prstGeom>
        </p:spPr>
        <p:txBody>
          <a:bodyPr bIns="91425" rIns="91425" lIns="91425" tIns="91425" anchor="t" anchorCtr="0"/>
          <a:lstStyle>
            <a:lvl1pPr indent="88900" marL="0">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70" x="33867"/>
            <a:ext cy="2107677"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05978" x="457200"/>
            <a:ext cy="857400" cx="8229600"/>
          </a:xfrm>
          <a:prstGeom prst="rect">
            <a:avLst/>
          </a:prstGeom>
        </p:spPr>
        <p:txBody>
          <a:bodyPr bIns="91425" rIns="91425" lIns="91425" tIns="91425" anchor="b" anchorCtr="0"/>
          <a:lstStyle>
            <a:lvl1pPr indent="279400" marL="0">
              <a:buClr>
                <a:schemeClr val="lt1"/>
              </a:buClr>
              <a:buSzPct val="100000"/>
              <a:buNone/>
              <a:defRPr sz="4400">
                <a:solidFill>
                  <a:schemeClr val="lt1"/>
                </a:solidFill>
              </a:defRPr>
            </a:lvl1pPr>
            <a:lvl2pPr indent="279400" marL="0">
              <a:buClr>
                <a:schemeClr val="lt1"/>
              </a:buClr>
              <a:buSzPct val="100000"/>
              <a:buNone/>
              <a:defRPr sz="4400">
                <a:solidFill>
                  <a:schemeClr val="lt1"/>
                </a:solidFill>
              </a:defRPr>
            </a:lvl2pPr>
            <a:lvl3pPr indent="279400" marL="0">
              <a:buClr>
                <a:schemeClr val="lt1"/>
              </a:buClr>
              <a:buSzPct val="100000"/>
              <a:buNone/>
              <a:defRPr sz="4400">
                <a:solidFill>
                  <a:schemeClr val="lt1"/>
                </a:solidFill>
              </a:defRPr>
            </a:lvl3pPr>
            <a:lvl4pPr indent="279400" marL="0">
              <a:buClr>
                <a:schemeClr val="lt1"/>
              </a:buClr>
              <a:buSzPct val="100000"/>
              <a:buNone/>
              <a:defRPr sz="4400">
                <a:solidFill>
                  <a:schemeClr val="lt1"/>
                </a:solidFill>
              </a:defRPr>
            </a:lvl4pPr>
            <a:lvl5pPr indent="279400" marL="0">
              <a:buClr>
                <a:schemeClr val="lt1"/>
              </a:buClr>
              <a:buSzPct val="100000"/>
              <a:buNone/>
              <a:defRPr sz="4400">
                <a:solidFill>
                  <a:schemeClr val="lt1"/>
                </a:solidFill>
              </a:defRPr>
            </a:lvl5pPr>
            <a:lvl6pPr indent="279400" marL="0">
              <a:buClr>
                <a:schemeClr val="lt1"/>
              </a:buClr>
              <a:buSzPct val="100000"/>
              <a:buNone/>
              <a:defRPr sz="4400">
                <a:solidFill>
                  <a:schemeClr val="lt1"/>
                </a:solidFill>
              </a:defRPr>
            </a:lvl6pPr>
            <a:lvl7pPr indent="279400" marL="0">
              <a:buClr>
                <a:schemeClr val="lt1"/>
              </a:buClr>
              <a:buSzPct val="100000"/>
              <a:buNone/>
              <a:defRPr sz="4400">
                <a:solidFill>
                  <a:schemeClr val="lt1"/>
                </a:solidFill>
              </a:defRPr>
            </a:lvl7pPr>
            <a:lvl8pPr indent="279400" marL="0">
              <a:buClr>
                <a:schemeClr val="lt1"/>
              </a:buClr>
              <a:buSzPct val="100000"/>
              <a:buNone/>
              <a:defRPr sz="4400">
                <a:solidFill>
                  <a:schemeClr val="lt1"/>
                </a:solidFill>
              </a:defRPr>
            </a:lvl8pPr>
            <a:lvl9pPr indent="279400" marL="0">
              <a:buClr>
                <a:schemeClr val="lt1"/>
              </a:buClr>
              <a:buSzPct val="100000"/>
              <a:buNone/>
              <a:defRPr sz="4400">
                <a:solidFill>
                  <a:schemeClr val="lt1"/>
                </a:solidFill>
              </a:defRPr>
            </a:lvl9pPr>
          </a:lstStyle>
          <a:p/>
        </p:txBody>
      </p:sp>
      <p:sp>
        <p:nvSpPr>
          <p:cNvPr id="32" name="Shape 32"/>
          <p:cNvSpPr txBox="1"/>
          <p:nvPr>
            <p:ph idx="1" type="body"/>
          </p:nvPr>
        </p:nvSpPr>
        <p:spPr>
          <a:xfrm>
            <a:off y="1200150" x="457200"/>
            <a:ext cy="3394500" cx="8229600"/>
          </a:xfrm>
          <a:prstGeom prst="rect">
            <a:avLst/>
          </a:prstGeom>
        </p:spPr>
        <p:txBody>
          <a:bodyPr bIns="91425" rIns="91425" lIns="91425" tIns="91425" anchor="t" anchorCtr="0"/>
          <a:lstStyle>
            <a:lvl1pPr indent="-228600" marL="342900">
              <a:buClr>
                <a:schemeClr val="dk2"/>
              </a:buClr>
              <a:buSzPct val="100000"/>
              <a:defRPr sz="1800">
                <a:solidFill>
                  <a:schemeClr val="dk2"/>
                </a:solidFill>
              </a:defRPr>
            </a:lvl1pPr>
            <a:lvl2pPr indent="-171450" marL="742950">
              <a:spcBef>
                <a:spcPts val="360"/>
              </a:spcBef>
              <a:buClr>
                <a:schemeClr val="dk2"/>
              </a:buClr>
              <a:buSzPct val="100000"/>
              <a:defRPr sz="1800">
                <a:solidFill>
                  <a:schemeClr val="dk2"/>
                </a:solidFill>
              </a:defRPr>
            </a:lvl2pPr>
            <a:lvl3pPr indent="-114300" marL="1143000">
              <a:spcBef>
                <a:spcPts val="360"/>
              </a:spcBef>
              <a:buClr>
                <a:schemeClr val="dk2"/>
              </a:buClr>
              <a:buSzPct val="100000"/>
              <a:defRPr sz="18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y="3035893" x="5734187"/>
            <a:ext cy="2107677"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5.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5.xml" Type="http://schemas.openxmlformats.org/officeDocument/2006/relationships/slideLayout" Id="rId1"/><Relationship Target="../media/image03.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5.xml" Type="http://schemas.openxmlformats.org/officeDocument/2006/relationships/slideLayout" Id="rId1"/><Relationship Target="../media/image02.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5.xml" Type="http://schemas.openxmlformats.org/officeDocument/2006/relationships/slideLayout" Id="rId1"/><Relationship Target="../media/image00.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1699857" x="685800"/>
            <a:ext cy="1000499" cx="6400799"/>
          </a:xfrm>
          <a:prstGeom prst="rect">
            <a:avLst/>
          </a:prstGeom>
        </p:spPr>
        <p:txBody>
          <a:bodyPr bIns="91425" rIns="91425" lIns="91425" tIns="91425" anchor="b" anchorCtr="0">
            <a:noAutofit/>
          </a:bodyPr>
          <a:lstStyle/>
          <a:p>
            <a:pPr>
              <a:buNone/>
            </a:pPr>
            <a:r>
              <a:rPr sz="3600" lang="en"/>
              <a:t>Kolam Iklan Lowongan Pekerjaan di Surat Kabar</a:t>
            </a:r>
          </a:p>
        </p:txBody>
      </p:sp>
      <p:sp>
        <p:nvSpPr>
          <p:cNvPr id="90" name="Shape 90"/>
          <p:cNvSpPr txBox="1"/>
          <p:nvPr>
            <p:ph idx="1" type="subTitle"/>
          </p:nvPr>
        </p:nvSpPr>
        <p:spPr>
          <a:xfrm>
            <a:off y="2700338" x="685800"/>
            <a:ext cy="675299" cx="6400799"/>
          </a:xfrm>
          <a:prstGeom prst="rect">
            <a:avLst/>
          </a:prstGeom>
        </p:spPr>
        <p:txBody>
          <a:bodyPr bIns="91425" rIns="91425" lIns="91425" tIns="91425" anchor="t" anchorCtr="0">
            <a:noAutofit/>
          </a:bodyPr>
          <a:lstStyle/>
          <a:p>
            <a:pPr>
              <a:buNone/>
            </a:pPr>
            <a:r>
              <a:rPr lang="en"/>
              <a:t>By: Dicky Syahputra 11C</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idx="1" type="body"/>
          </p:nvPr>
        </p:nvSpPr>
        <p:spPr>
          <a:xfrm>
            <a:off y="4623760" x="3866812"/>
            <a:ext cy="521400" cx="5097900"/>
          </a:xfrm>
          <a:prstGeom prst="rect">
            <a:avLst/>
          </a:prstGeom>
        </p:spPr>
        <p:txBody>
          <a:bodyPr bIns="91425" rIns="91425" lIns="91425" tIns="91425" anchor="t" anchorCtr="0">
            <a:noAutofit/>
          </a:bodyPr>
          <a:lstStyle/>
          <a:p>
            <a:pPr>
              <a:buNone/>
            </a:pPr>
            <a:r>
              <a:rPr lang="en"/>
              <a:t>Gambar pertama - Koran Kompas</a:t>
            </a:r>
          </a:p>
        </p:txBody>
      </p:sp>
      <p:pic>
        <p:nvPicPr>
          <p:cNvPr id="144" name="Shape 144"/>
          <p:cNvPicPr preferRelativeResize="0"/>
          <p:nvPr/>
        </p:nvPicPr>
        <p:blipFill>
          <a:blip r:embed="rId3"/>
          <a:stretch>
            <a:fillRect/>
          </a:stretch>
        </p:blipFill>
        <p:spPr>
          <a:xfrm>
            <a:off y="0" x="2199825"/>
            <a:ext cy="4623750" cx="50440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idx="1" type="body"/>
          </p:nvPr>
        </p:nvSpPr>
        <p:spPr>
          <a:xfrm>
            <a:off y="4623760" x="3866812"/>
            <a:ext cy="521400" cx="5097900"/>
          </a:xfrm>
          <a:prstGeom prst="rect">
            <a:avLst/>
          </a:prstGeom>
        </p:spPr>
        <p:txBody>
          <a:bodyPr bIns="91425" rIns="91425" lIns="91425" tIns="91425" anchor="t" anchorCtr="0">
            <a:noAutofit/>
          </a:bodyPr>
          <a:lstStyle/>
          <a:p>
            <a:pPr>
              <a:buNone/>
            </a:pPr>
            <a:r>
              <a:rPr lang="en"/>
              <a:t>Gambar kedua - Koran Kompas</a:t>
            </a:r>
          </a:p>
        </p:txBody>
      </p:sp>
      <p:pic>
        <p:nvPicPr>
          <p:cNvPr id="150" name="Shape 150"/>
          <p:cNvPicPr preferRelativeResize="0"/>
          <p:nvPr/>
        </p:nvPicPr>
        <p:blipFill>
          <a:blip r:embed="rId3"/>
          <a:stretch>
            <a:fillRect/>
          </a:stretch>
        </p:blipFill>
        <p:spPr>
          <a:xfrm>
            <a:off y="0" x="2199825"/>
            <a:ext cy="4623750" cx="504409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idx="1" type="body"/>
          </p:nvPr>
        </p:nvSpPr>
        <p:spPr>
          <a:xfrm>
            <a:off y="4623760" x="3866812"/>
            <a:ext cy="521400" cx="5097900"/>
          </a:xfrm>
          <a:prstGeom prst="rect">
            <a:avLst/>
          </a:prstGeom>
        </p:spPr>
        <p:txBody>
          <a:bodyPr bIns="91425" rIns="91425" lIns="91425" tIns="91425" anchor="t" anchorCtr="0">
            <a:noAutofit/>
          </a:bodyPr>
          <a:lstStyle/>
          <a:p>
            <a:pPr>
              <a:buNone/>
            </a:pPr>
            <a:r>
              <a:rPr lang="en"/>
              <a:t>Gambar ketiga - Koran Kompas</a:t>
            </a:r>
          </a:p>
        </p:txBody>
      </p:sp>
      <p:pic>
        <p:nvPicPr>
          <p:cNvPr id="156" name="Shape 156"/>
          <p:cNvPicPr preferRelativeResize="0"/>
          <p:nvPr/>
        </p:nvPicPr>
        <p:blipFill>
          <a:blip r:embed="rId3"/>
          <a:stretch>
            <a:fillRect/>
          </a:stretch>
        </p:blipFill>
        <p:spPr>
          <a:xfrm>
            <a:off y="0" x="2199825"/>
            <a:ext cy="4623750" cx="50440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idx="1" type="body"/>
          </p:nvPr>
        </p:nvSpPr>
        <p:spPr>
          <a:xfrm>
            <a:off y="4623760" x="3866812"/>
            <a:ext cy="521400" cx="5097900"/>
          </a:xfrm>
          <a:prstGeom prst="rect">
            <a:avLst/>
          </a:prstGeom>
        </p:spPr>
        <p:txBody>
          <a:bodyPr bIns="91425" rIns="91425" lIns="91425" tIns="91425" anchor="t" anchorCtr="0">
            <a:noAutofit/>
          </a:bodyPr>
          <a:lstStyle/>
          <a:p>
            <a:pPr>
              <a:buNone/>
            </a:pPr>
            <a:r>
              <a:rPr lang="en"/>
              <a:t>Gambar ke empat - Koran Kompas</a:t>
            </a:r>
          </a:p>
        </p:txBody>
      </p:sp>
      <p:pic>
        <p:nvPicPr>
          <p:cNvPr id="162" name="Shape 162"/>
          <p:cNvPicPr preferRelativeResize="0"/>
          <p:nvPr/>
        </p:nvPicPr>
        <p:blipFill>
          <a:blip r:embed="rId3"/>
          <a:stretch>
            <a:fillRect/>
          </a:stretch>
        </p:blipFill>
        <p:spPr>
          <a:xfrm>
            <a:off y="0" x="2199825"/>
            <a:ext cy="4623750" cx="4996525"/>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3600" lang="en"/>
              <a:t>Bias, Manipulasi, Propaganda, dan sensasional</a:t>
            </a:r>
          </a:p>
        </p:txBody>
      </p:sp>
      <p:sp>
        <p:nvSpPr>
          <p:cNvPr id="168" name="Shape 168"/>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Kolom lowongan kerja dapat memanipulasi para pembaca untuk memilih perusahaan mereka dengan gambar yang disediakan atau bahasa yang digunakan di dalam iklan.</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Manipulasi</a:t>
            </a:r>
          </a:p>
        </p:txBody>
      </p:sp>
      <p:sp>
        <p:nvSpPr>
          <p:cNvPr id="174" name="Shape 174"/>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lang="en"/>
              <a:t>Contoh kata-kata yang dapat memanipulasi para pembaca koran:</a:t>
            </a:r>
          </a:p>
          <a:p>
            <a:pPr rtl="0" lvl="1" indent="-342900" marL="914400">
              <a:buClr>
                <a:schemeClr val="dk2"/>
              </a:buClr>
              <a:buSzPct val="100000"/>
              <a:buFont typeface="Courier New"/>
              <a:buChar char="o"/>
            </a:pPr>
            <a:r>
              <a:rPr lang="en"/>
              <a:t>Dibutuhkan tenaga kerja roti keliling! Kerja enak penghasilan enak! (dengan menggunakan kata penghasilan enak, para pembaca kolom lowongan kerja akan merasa tertarik untuk mendatangi perusahaan tersebut, karena perusahaan tersebut dapat menjamin penghasilan dari tenaga kerja roti keliling).</a:t>
            </a:r>
          </a:p>
          <a:p>
            <a:pPr rtl="0" lvl="1" indent="-342900" marL="914400">
              <a:buClr>
                <a:schemeClr val="dk2"/>
              </a:buClr>
              <a:buSzPct val="100000"/>
              <a:buFont typeface="Courier New"/>
              <a:buChar char="o"/>
            </a:pPr>
            <a:r>
              <a:rPr lang="en"/>
              <a:t>DIBUTUHKAN SEGERA! PEGAWAI… (ini dapat memanipulasi para pembaca untuk datang ke perusahaan mereka dengan menggunakan tulisan kapital dan tebal serta kata “dibutuhkan segera” maka para pencari kerja akan berebutan pekerjaan mereka terebut dan perusahaan tersebut dengan mudah mendapatkan pegawai yang banyak).</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Propaganda</a:t>
            </a:r>
          </a:p>
        </p:txBody>
      </p:sp>
      <p:sp>
        <p:nvSpPr>
          <p:cNvPr id="180" name="Shape 180"/>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Kolom lowongan kerja dapat dijadikan alat propaganda seperti mempropagandakan perusahaan mereka, agar perusahaan mereka lebih cepat mendapatkan pegawai yang diinginkan. Propaganda ini dapat dilakukan dengan menggunakan visual seperti foto ataupun bahasa</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Reference</a:t>
            </a:r>
          </a:p>
        </p:txBody>
      </p:sp>
      <p:sp>
        <p:nvSpPr>
          <p:cNvPr id="186" name="Shape 186"/>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Koran Kompas.</a:t>
            </a:r>
          </a:p>
          <a:p>
            <a:pPr rtl="0" lvl="0" indent="-419100" marL="457200">
              <a:buClr>
                <a:schemeClr val="dk2"/>
              </a:buClr>
              <a:buSzPct val="166666"/>
              <a:buFont typeface="Arial"/>
              <a:buChar char="•"/>
            </a:pPr>
            <a:r>
              <a:rPr sz="3000" lang="en"/>
              <a:t>Koran Tempo.</a:t>
            </a:r>
          </a:p>
          <a:p>
            <a:pPr lvl="0" indent="-419100" marL="457200">
              <a:buClr>
                <a:schemeClr val="dk2"/>
              </a:buClr>
              <a:buSzPct val="166666"/>
              <a:buFont typeface="Arial"/>
              <a:buChar char="•"/>
            </a:pPr>
            <a:r>
              <a:rPr sz="3000" lang="en"/>
              <a:t>Kolom lowongan kerja.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Definisi</a:t>
            </a:r>
          </a:p>
        </p:txBody>
      </p:sp>
      <p:sp>
        <p:nvSpPr>
          <p:cNvPr id="96" name="Shape 96"/>
          <p:cNvSpPr txBox="1"/>
          <p:nvPr>
            <p:ph idx="1" type="body"/>
          </p:nvPr>
        </p:nvSpPr>
        <p:spPr>
          <a:xfrm>
            <a:off y="1278516" x="457200"/>
            <a:ext cy="3630300" cx="8229600"/>
          </a:xfrm>
          <a:prstGeom prst="rect">
            <a:avLst/>
          </a:prstGeom>
        </p:spPr>
        <p:txBody>
          <a:bodyPr bIns="91425" rIns="91425" lIns="91425" tIns="91425" anchor="t" anchorCtr="0">
            <a:noAutofit/>
          </a:bodyPr>
          <a:lstStyle/>
          <a:p>
            <a:pPr lvl="0" indent="-419100" marL="457200">
              <a:buClr>
                <a:schemeClr val="dk2"/>
              </a:buClr>
              <a:buSzPct val="166666"/>
              <a:buFont typeface="Arial"/>
              <a:buChar char="•"/>
            </a:pPr>
            <a:r>
              <a:rPr sz="3000" lang="en"/>
              <a:t>Kolom kerja adalah Halaman yang terdiri dari beberapa kolom yang dibuka untuk para pembuka lowongan kerja mengiklankan perusahaan mereka.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Konvensi</a:t>
            </a:r>
          </a:p>
        </p:txBody>
      </p:sp>
      <p:sp>
        <p:nvSpPr>
          <p:cNvPr id="102" name="Shape 102"/>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lang="en"/>
              <a:t>Konvensi adalah struktur.</a:t>
            </a:r>
          </a:p>
          <a:p>
            <a:pPr rtl="0" lvl="0" indent="-342900" marL="457200">
              <a:buClr>
                <a:schemeClr val="dk2"/>
              </a:buClr>
              <a:buSzPct val="166666"/>
              <a:buFont typeface="Arial"/>
              <a:buChar char="•"/>
            </a:pPr>
            <a:r>
              <a:rPr lang="en"/>
              <a:t>Struktur dari sebuah kolom lowongan kerja pada koran adalah:</a:t>
            </a:r>
          </a:p>
          <a:p>
            <a:pPr rtl="0" lvl="1" indent="-342900" marL="914400">
              <a:buClr>
                <a:schemeClr val="dk2"/>
              </a:buClr>
              <a:buSzPct val="100000"/>
              <a:buFont typeface="Courier New"/>
              <a:buChar char="o"/>
            </a:pPr>
            <a:r>
              <a:rPr lang="en"/>
              <a:t>Tanggal, hari, dan bulan.</a:t>
            </a:r>
          </a:p>
          <a:p>
            <a:pPr rtl="0" lvl="1" indent="-342900" marL="914400">
              <a:buClr>
                <a:schemeClr val="dk2"/>
              </a:buClr>
              <a:buSzPct val="100000"/>
              <a:buFont typeface="Courier New"/>
              <a:buChar char="o"/>
            </a:pPr>
            <a:r>
              <a:rPr lang="en"/>
              <a:t>Nomor halaman.</a:t>
            </a:r>
          </a:p>
          <a:p>
            <a:pPr rtl="0" lvl="1" indent="-342900" marL="914400">
              <a:buClr>
                <a:schemeClr val="dk2"/>
              </a:buClr>
              <a:buSzPct val="100000"/>
              <a:buFont typeface="Courier New"/>
              <a:buChar char="o"/>
            </a:pPr>
            <a:r>
              <a:rPr lang="en"/>
              <a:t>Heading.</a:t>
            </a:r>
          </a:p>
          <a:p>
            <a:pPr rtl="0" lvl="1" indent="-342900" marL="914400">
              <a:buClr>
                <a:schemeClr val="dk2"/>
              </a:buClr>
              <a:buSzPct val="100000"/>
              <a:buFont typeface="Courier New"/>
              <a:buChar char="o"/>
            </a:pPr>
            <a:r>
              <a:rPr lang="en"/>
              <a:t>Kotak-kotak berisi tawaran kerja seperti:</a:t>
            </a:r>
          </a:p>
          <a:p>
            <a:pPr rtl="0" lvl="2" indent="-342900" marL="1371600">
              <a:buClr>
                <a:schemeClr val="dk2"/>
              </a:buClr>
              <a:buSzPct val="100000"/>
              <a:buFont typeface="Wingdings"/>
              <a:buChar char="§"/>
            </a:pPr>
            <a:r>
              <a:rPr lang="en"/>
              <a:t>Nama perusahaan.</a:t>
            </a:r>
          </a:p>
          <a:p>
            <a:pPr rtl="0" lvl="2" indent="-342900" marL="1371600">
              <a:buClr>
                <a:schemeClr val="dk2"/>
              </a:buClr>
              <a:buSzPct val="100000"/>
              <a:buFont typeface="Wingdings"/>
              <a:buChar char="§"/>
            </a:pPr>
            <a:r>
              <a:rPr lang="en"/>
              <a:t>Heading.</a:t>
            </a:r>
          </a:p>
          <a:p>
            <a:pPr rtl="0" lvl="2" indent="-342900" marL="1371600">
              <a:buClr>
                <a:schemeClr val="dk2"/>
              </a:buClr>
              <a:buSzPct val="100000"/>
              <a:buFont typeface="Wingdings"/>
              <a:buChar char="§"/>
            </a:pPr>
            <a:r>
              <a:rPr lang="en"/>
              <a:t>Pekerjaan apa yang di buka.</a:t>
            </a:r>
          </a:p>
          <a:p>
            <a:pPr rtl="0" lvl="2" indent="-342900" marL="1371600">
              <a:buClr>
                <a:schemeClr val="dk2"/>
              </a:buClr>
              <a:buSzPct val="100000"/>
              <a:buFont typeface="Wingdings"/>
              <a:buChar char="§"/>
            </a:pPr>
            <a:r>
              <a:rPr lang="en"/>
              <a:t>Syarat-syarat untuk melakukan pekerjaan tersebut.</a:t>
            </a:r>
          </a:p>
          <a:p>
            <a:pPr rtl="0" lvl="2" indent="-342900" marL="1371600">
              <a:buClr>
                <a:schemeClr val="dk2"/>
              </a:buClr>
              <a:buSzPct val="100000"/>
              <a:buFont typeface="Wingdings"/>
              <a:buChar char="§"/>
            </a:pPr>
            <a:r>
              <a:rPr lang="en"/>
              <a:t>Alamat perusahaan.</a:t>
            </a:r>
          </a:p>
          <a:p>
            <a:pPr rtl="0" lvl="2" indent="-342900" marL="1371600">
              <a:buClr>
                <a:schemeClr val="dk2"/>
              </a:buClr>
              <a:buSzPct val="100000"/>
              <a:buFont typeface="Wingdings"/>
              <a:buChar char="§"/>
            </a:pPr>
            <a:r>
              <a:rPr lang="en"/>
              <a:t>Nomor telepon yang bisa di hubungi.</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Tujuan</a:t>
            </a:r>
          </a:p>
        </p:txBody>
      </p:sp>
      <p:sp>
        <p:nvSpPr>
          <p:cNvPr id="108" name="Shape 108"/>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Tujuannya membuat kolom lowongan kerja adalah:</a:t>
            </a:r>
          </a:p>
          <a:p>
            <a:pPr rtl="0" lvl="1" indent="-381000" marL="914400">
              <a:buClr>
                <a:schemeClr val="dk2"/>
              </a:buClr>
              <a:buSzPct val="100000"/>
              <a:buFont typeface="Courier New"/>
              <a:buChar char="o"/>
            </a:pPr>
            <a:r>
              <a:rPr sz="2400" lang="en"/>
              <a:t>Memberikan perusahaan kebebasan untuk mengiklankan pekerjaan mereka.</a:t>
            </a:r>
          </a:p>
          <a:p>
            <a:pPr rtl="0" lvl="1" indent="-381000" marL="914400">
              <a:buClr>
                <a:schemeClr val="dk2"/>
              </a:buClr>
              <a:buSzPct val="100000"/>
              <a:buFont typeface="Courier New"/>
              <a:buChar char="o"/>
            </a:pPr>
            <a:r>
              <a:rPr sz="2400" lang="en"/>
              <a:t>Pekerjaan makin lebih mudah di cari karena telah disediakan di kolom lowongan kerja.</a:t>
            </a:r>
          </a:p>
          <a:p>
            <a:pPr rtl="0" lvl="1" indent="-381000" marL="914400">
              <a:buClr>
                <a:schemeClr val="dk2"/>
              </a:buClr>
              <a:buSzPct val="100000"/>
              <a:buFont typeface="Courier New"/>
              <a:buChar char="o"/>
            </a:pPr>
            <a:r>
              <a:rPr sz="2400" lang="en"/>
              <a:t>Bagi para pencari kerja mereka diberi kemudahan untuk memilih pekerjaan sesuai keahlian mereka, karena di kolom lowongan kerja di sediakan berbagai macam pekerjaan yang ada.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Audiensi</a:t>
            </a:r>
          </a:p>
        </p:txBody>
      </p:sp>
      <p:sp>
        <p:nvSpPr>
          <p:cNvPr id="114" name="Shape 114"/>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Kolom lowongan kerja mempunyai beberapa audiensi seperti:</a:t>
            </a:r>
          </a:p>
          <a:p>
            <a:pPr rtl="0" lvl="1" indent="-419100" marL="914400">
              <a:buClr>
                <a:schemeClr val="dk2"/>
              </a:buClr>
              <a:buSzPct val="100000"/>
              <a:buFont typeface="Courier New"/>
              <a:buChar char="o"/>
            </a:pPr>
            <a:r>
              <a:rPr sz="3000" lang="en"/>
              <a:t>Para pencari kerja.</a:t>
            </a:r>
          </a:p>
          <a:p>
            <a:pPr rtl="0" lvl="1" indent="-419100" marL="914400">
              <a:buClr>
                <a:schemeClr val="dk2"/>
              </a:buClr>
              <a:buSzPct val="100000"/>
              <a:buFont typeface="Courier New"/>
              <a:buChar char="o"/>
            </a:pPr>
            <a:r>
              <a:rPr sz="3000" lang="en"/>
              <a:t>Seluruh warga negara.</a:t>
            </a:r>
          </a:p>
          <a:p>
            <a:pPr lvl="1" indent="-419100" marL="914400">
              <a:buClr>
                <a:schemeClr val="dk2"/>
              </a:buClr>
              <a:buSzPct val="100000"/>
              <a:buFont typeface="Courier New"/>
              <a:buChar char="o"/>
            </a:pPr>
            <a:r>
              <a:rPr sz="3000" lang="en"/>
              <a:t>Perusahaan (Perusahaan bisa melihat kolom lowongan kerja agar para pengusaha dapat membuat partnership antara kedua atau lebih perusahaan).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Gaya</a:t>
            </a:r>
          </a:p>
        </p:txBody>
      </p:sp>
      <p:sp>
        <p:nvSpPr>
          <p:cNvPr id="120" name="Shape 120"/>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Gaya adalah penggunaan bahasa dari media tersebut.</a:t>
            </a:r>
          </a:p>
          <a:p>
            <a:pPr rtl="0" lvl="0" indent="-381000" marL="457200">
              <a:buClr>
                <a:schemeClr val="dk2"/>
              </a:buClr>
              <a:buSzPct val="166666"/>
              <a:buFont typeface="Arial"/>
              <a:buChar char="•"/>
            </a:pPr>
            <a:r>
              <a:rPr sz="2400" lang="en"/>
              <a:t>Bahasa yang digunakan pada kolom lowongan kerja terkadang formal dan terkadang informal.</a:t>
            </a:r>
          </a:p>
          <a:p>
            <a:pPr lvl="0" indent="-381000" marL="457200">
              <a:buClr>
                <a:schemeClr val="dk2"/>
              </a:buClr>
              <a:buSzPct val="166666"/>
              <a:buFont typeface="Arial"/>
              <a:buChar char="•"/>
            </a:pPr>
            <a:r>
              <a:rPr sz="2400" lang="en"/>
              <a:t>Bahasa yang digunakan tergantung untuk apa dan disesuaikan dengan iklannya, karena dengan penggunaan bahasa dapat menarik perhatian dari pencari kerja.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Tingkat Formalitas</a:t>
            </a:r>
          </a:p>
        </p:txBody>
      </p:sp>
      <p:sp>
        <p:nvSpPr>
          <p:cNvPr id="126" name="Shape 126"/>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Di dalam kolom lowongan kerja, tingkat formalitas yang digunakan tidak terlalu tinggi, karena kolom ini dibuat untuk perusahaan mengiklankan pekerjaan mereka, yang berarti mereka harus membuat semenarik mungkin agar para pencari kerja tertarik dengan pekerjaan yang ditawarkan.</a:t>
            </a:r>
          </a:p>
          <a:p>
            <a:pPr lvl="0" indent="-381000" marL="457200">
              <a:buClr>
                <a:schemeClr val="dk2"/>
              </a:buClr>
              <a:buSzPct val="166666"/>
              <a:buFont typeface="Arial"/>
              <a:buChar char="•"/>
            </a:pPr>
            <a:r>
              <a:rPr sz="2400" lang="en"/>
              <a:t>Jadi kolom lowongan kerja tidak mesti formal, mereka bisa berbentuk informal.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4000" lang="en"/>
              <a:t>Pengaruhnya Pada Masyarakat</a:t>
            </a:r>
          </a:p>
        </p:txBody>
      </p:sp>
      <p:sp>
        <p:nvSpPr>
          <p:cNvPr id="132" name="Shape 132"/>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lang="en"/>
              <a:t>Masyarakat sangat membutuhkan kolom lowongan kerja, karena masyarakat ingin mencari pekerjaan dengan cara yang mudah tanpa mendatangi sebuah perusahaan satu persatu.</a:t>
            </a:r>
          </a:p>
          <a:p>
            <a:pPr rtl="0" lvl="0" indent="-342900" marL="457200">
              <a:buClr>
                <a:schemeClr val="dk2"/>
              </a:buClr>
              <a:buSzPct val="166666"/>
              <a:buFont typeface="Arial"/>
              <a:buChar char="•"/>
            </a:pPr>
            <a:r>
              <a:rPr lang="en"/>
              <a:t>Masyarakat bisa memplanning perusahaan apa yang diinginkan dan apakah di perusahaan itu masih ada lowongan kerja berdasarkan skill yang dipunyai.</a:t>
            </a:r>
          </a:p>
          <a:p>
            <a:pPr lvl="0" indent="-342900" marL="457200">
              <a:buClr>
                <a:schemeClr val="dk2"/>
              </a:buClr>
              <a:buSzPct val="166666"/>
              <a:buFont typeface="Arial"/>
              <a:buChar char="•"/>
            </a:pPr>
            <a:r>
              <a:rPr lang="en"/>
              <a:t>Masyarakat dapat mengiklankan perusahaan mereka dengan mudah dan kemungkinan mereka dapat pekerja lebih cepat, karena semua orang membaca koran, koran menjadi alat media yang bagus untuk memasang iklan kolom lowongan kerja.</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Gambar atau Layout</a:t>
            </a:r>
          </a:p>
        </p:txBody>
      </p:sp>
      <p:sp>
        <p:nvSpPr>
          <p:cNvPr id="138" name="Shape 138"/>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lang="en"/>
              <a:t>Warna merah menggambarkan logo atau nama perusahaan.</a:t>
            </a:r>
          </a:p>
          <a:p>
            <a:pPr rtl="0" lvl="0" indent="-342900" marL="457200">
              <a:buClr>
                <a:schemeClr val="dk2"/>
              </a:buClr>
              <a:buSzPct val="166666"/>
              <a:buFont typeface="Arial"/>
              <a:buChar char="•"/>
            </a:pPr>
            <a:r>
              <a:rPr lang="en"/>
              <a:t>Warna biru muda yang berarti heading atau judul di kolom lowongan pekerjaan.</a:t>
            </a:r>
          </a:p>
          <a:p>
            <a:pPr rtl="0" lvl="0" indent="-342900" marL="457200">
              <a:buClr>
                <a:schemeClr val="dk2"/>
              </a:buClr>
              <a:buSzPct val="166666"/>
              <a:buFont typeface="Arial"/>
              <a:buChar char="•"/>
            </a:pPr>
            <a:r>
              <a:rPr lang="en"/>
              <a:t>Warna ungu berarti orang yang dibutuhkan oleh perusahaan tersebut.</a:t>
            </a:r>
          </a:p>
          <a:p>
            <a:pPr rtl="0" lvl="0" indent="-342900" marL="457200">
              <a:buClr>
                <a:schemeClr val="dk2"/>
              </a:buClr>
              <a:buSzPct val="166666"/>
              <a:buFont typeface="Arial"/>
              <a:buChar char="•"/>
            </a:pPr>
            <a:r>
              <a:rPr lang="en"/>
              <a:t>Warna kuning menyatai skill-skill yang dibutuhkan oleh pekerja untuk bisa bekerja di perusahaan tersebut.</a:t>
            </a:r>
          </a:p>
          <a:p>
            <a:pPr lvl="0" indent="-342900" marL="457200">
              <a:buClr>
                <a:schemeClr val="dk2"/>
              </a:buClr>
              <a:buSzPct val="166666"/>
              <a:buFont typeface="Arial"/>
              <a:buChar char="•"/>
            </a:pPr>
            <a:r>
              <a:rPr lang="en"/>
              <a:t>Warna hitam mempunyai info mengenai tempat, alamat, nomor telepon, email, fax, dan juga tanggal terakhir untuk memasukkan aplikasi.</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