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theme/theme1.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Lukisan: The Scream/Teriakan karya Edvard Munch</a:t>
            </a:r>
          </a:p>
          <a:p>
            <a:pPr rtl="0" lvl="0">
              <a:buNone/>
            </a:pPr>
            <a:r>
              <a:rPr lang="en"/>
              <a:t>Melambangkan penderitaan yang dialami oleh manusia karena pesatnya kehidupan modern</a:t>
            </a:r>
          </a:p>
          <a:p>
            <a:r>
              <a:t/>
            </a:r>
          </a:p>
          <a:p>
            <a:pPr rtl="0" lvl="0">
              <a:buNone/>
            </a:pPr>
            <a:r>
              <a:rPr lang="en"/>
              <a:t>Tarian kontemporer</a:t>
            </a:r>
          </a:p>
          <a:p>
            <a:pPr rtl="0" lvl="0">
              <a:buNone/>
            </a:pPr>
            <a:r>
              <a:rPr lang="en"/>
              <a:t>Mengekspresikan perasaan melalui musik dan juga dengan menggabungkan aspek tarian modern serta gaya tarian klasik seperti balet. Intensitas gerakan tergantung kepada nada musik tersebut (lemah lembut atau dengan ketukan yang cepat).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Video klip: Menceritakan isi lagu secara visual sehingga informasi yang ingin disampaikan kepada audiens lebih jelas.</a:t>
            </a:r>
          </a:p>
          <a:p>
            <a:pPr>
              <a:buNone/>
            </a:pPr>
            <a:r>
              <a:rPr lang="en"/>
              <a:t>Sinetron Drama Korea: Karakter yang dimiliki pemeran dapat dicerminkan kedalam kehidupan sehari-hari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2" name="Shape 162"/>
        <p:cNvGrpSpPr/>
        <p:nvPr/>
      </p:nvGrpSpPr>
      <p:grpSpPr>
        <a:xfrm>
          <a:off y="0" x="0"/>
          <a:ext cy="0" cx="0"/>
          <a:chOff y="0" x="0"/>
          <a:chExt cy="0" cx="0"/>
        </a:xfrm>
      </p:grpSpPr>
      <p:sp>
        <p:nvSpPr>
          <p:cNvPr id="163" name="Shape 1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4" name="Shape 1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contohnya: “Ayo beli ini!”, “Produk bagus dan terjamin”, dll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subyektif: </a:t>
            </a:r>
            <a:r>
              <a:rPr lang="en">
                <a:solidFill>
                  <a:schemeClr val="dk1"/>
                </a:solidFill>
              </a:rPr>
              <a:t>lebih kepada keadaan dimana seseorang berpikiran relatif, hasil dari menduga duga, berdasarkan perasaan atau selera orang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konsumeris: berorientasi pada keinginan pasar</a:t>
            </a:r>
          </a:p>
          <a:p>
            <a:pPr>
              <a:buNone/>
            </a:pPr>
            <a:r>
              <a:rPr lang="en"/>
              <a:t>sensasionalis: berorientasi pada hal-hal yang membawa sensasi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4" name="Shape 13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 name="Shape 12"/>
        <p:cNvGrpSpPr/>
        <p:nvPr/>
      </p:nvGrpSpPr>
      <p:grpSpPr>
        <a:xfrm>
          <a:off y="0" x="0"/>
          <a:ext cy="0" cx="0"/>
          <a:chOff y="0" x="0"/>
          <a:chExt cy="0" cx="0"/>
        </a:xfrm>
      </p:grpSpPr>
      <p:sp>
        <p:nvSpPr>
          <p:cNvPr id="13" name="Shape 13"/>
          <p:cNvSpPr txBox="1"/>
          <p:nvPr>
            <p:ph type="ctrTitle"/>
          </p:nvPr>
        </p:nvSpPr>
        <p:spPr>
          <a:xfrm>
            <a:off y="1095856" x="1997075"/>
            <a:ext cy="1102500" cx="6400799"/>
          </a:xfrm>
          <a:prstGeom prst="rect">
            <a:avLst/>
          </a:prstGeom>
        </p:spPr>
        <p:txBody>
          <a:bodyPr bIns="91425" rIns="91425" lIns="91425" tIns="91425" anchor="b" anchorCtr="0"/>
          <a:lstStyle>
            <a:lvl1pPr indent="304800">
              <a:buSzPct val="100000"/>
              <a:defRPr b="1" sz="4800"/>
            </a:lvl1pPr>
            <a:lvl2pPr indent="304800">
              <a:buSzPct val="100000"/>
              <a:defRPr b="1" sz="4800"/>
            </a:lvl2pPr>
            <a:lvl3pPr indent="304800">
              <a:buSzPct val="100000"/>
              <a:defRPr b="1" sz="4800"/>
            </a:lvl3pPr>
            <a:lvl4pPr indent="304800">
              <a:buSzPct val="100000"/>
              <a:defRPr b="1" sz="4800"/>
            </a:lvl4pPr>
            <a:lvl5pPr indent="304800">
              <a:buSzPct val="100000"/>
              <a:defRPr b="1" sz="4800"/>
            </a:lvl5pPr>
            <a:lvl6pPr indent="304800">
              <a:buSzPct val="100000"/>
              <a:defRPr b="1" sz="4800"/>
            </a:lvl6pPr>
            <a:lvl7pPr indent="304800">
              <a:buSzPct val="100000"/>
              <a:defRPr b="1" sz="4800"/>
            </a:lvl7pPr>
            <a:lvl8pPr indent="304800">
              <a:buSzPct val="100000"/>
              <a:defRPr b="1" sz="4800"/>
            </a:lvl8pPr>
            <a:lvl9pPr indent="304800">
              <a:buSzPct val="100000"/>
              <a:defRPr b="1" sz="4800"/>
            </a:lvl9pPr>
          </a:lstStyle>
          <a:p/>
        </p:txBody>
      </p:sp>
      <p:sp>
        <p:nvSpPr>
          <p:cNvPr id="14" name="Shape 14"/>
          <p:cNvSpPr txBox="1"/>
          <p:nvPr>
            <p:ph idx="1" type="subTitle"/>
          </p:nvPr>
        </p:nvSpPr>
        <p:spPr>
          <a:xfrm>
            <a:off y="2251802" x="1997075"/>
            <a:ext cy="871800" cx="6400799"/>
          </a:xfrm>
          <a:prstGeom prst="rect">
            <a:avLst/>
          </a:prstGeom>
        </p:spPr>
        <p:txBody>
          <a:bodyPr bIns="91425" rIns="91425" lIns="91425" tIns="91425" anchor="t" anchorCtr="0"/>
          <a:lstStyle>
            <a:lvl1pPr marL="0">
              <a:buClr>
                <a:srgbClr val="FFFFFF"/>
              </a:buClr>
              <a:buNone/>
              <a:defRPr>
                <a:solidFill>
                  <a:srgbClr val="FFFFFF"/>
                </a:solidFill>
              </a:defRPr>
            </a:lvl1pPr>
            <a:lvl2pPr indent="203200" marL="0">
              <a:spcBef>
                <a:spcPts val="0"/>
              </a:spcBef>
              <a:buClr>
                <a:srgbClr val="FFFFFF"/>
              </a:buClr>
              <a:buSzPct val="100000"/>
              <a:buNone/>
              <a:defRPr sz="3200">
                <a:solidFill>
                  <a:srgbClr val="FFFFFF"/>
                </a:solidFill>
              </a:defRPr>
            </a:lvl2pPr>
            <a:lvl3pPr indent="203200" marL="0">
              <a:spcBef>
                <a:spcPts val="0"/>
              </a:spcBef>
              <a:buClr>
                <a:srgbClr val="FFFFFF"/>
              </a:buClr>
              <a:buSzPct val="100000"/>
              <a:buNone/>
              <a:defRPr sz="3200">
                <a:solidFill>
                  <a:srgbClr val="FFFFFF"/>
                </a:solidFill>
              </a:defRPr>
            </a:lvl3pPr>
            <a:lvl4pPr indent="203200" marL="0">
              <a:spcBef>
                <a:spcPts val="0"/>
              </a:spcBef>
              <a:buClr>
                <a:srgbClr val="FFFFFF"/>
              </a:buClr>
              <a:buSzPct val="100000"/>
              <a:buNone/>
              <a:defRPr sz="3200">
                <a:solidFill>
                  <a:srgbClr val="FFFFFF"/>
                </a:solidFill>
              </a:defRPr>
            </a:lvl4pPr>
            <a:lvl5pPr indent="203200" marL="0">
              <a:spcBef>
                <a:spcPts val="0"/>
              </a:spcBef>
              <a:buClr>
                <a:srgbClr val="FFFFFF"/>
              </a:buClr>
              <a:buSzPct val="100000"/>
              <a:buNone/>
              <a:defRPr sz="3200">
                <a:solidFill>
                  <a:srgbClr val="FFFFFF"/>
                </a:solidFill>
              </a:defRPr>
            </a:lvl5pPr>
            <a:lvl6pPr indent="203200" marL="0">
              <a:spcBef>
                <a:spcPts val="0"/>
              </a:spcBef>
              <a:buClr>
                <a:srgbClr val="FFFFFF"/>
              </a:buClr>
              <a:buSzPct val="100000"/>
              <a:buNone/>
              <a:defRPr sz="3200">
                <a:solidFill>
                  <a:srgbClr val="FFFFFF"/>
                </a:solidFill>
              </a:defRPr>
            </a:lvl6pPr>
            <a:lvl7pPr indent="203200" marL="0">
              <a:spcBef>
                <a:spcPts val="0"/>
              </a:spcBef>
              <a:buClr>
                <a:srgbClr val="FFFFFF"/>
              </a:buClr>
              <a:buSzPct val="100000"/>
              <a:buNone/>
              <a:defRPr sz="3200">
                <a:solidFill>
                  <a:srgbClr val="FFFFFF"/>
                </a:solidFill>
              </a:defRPr>
            </a:lvl7pPr>
            <a:lvl8pPr indent="203200" marL="0">
              <a:spcBef>
                <a:spcPts val="0"/>
              </a:spcBef>
              <a:buClr>
                <a:srgbClr val="FFFFFF"/>
              </a:buClr>
              <a:buSzPct val="100000"/>
              <a:buNone/>
              <a:defRPr sz="3200">
                <a:solidFill>
                  <a:srgbClr val="FFFFFF"/>
                </a:solidFill>
              </a:defRPr>
            </a:lvl8pPr>
            <a:lvl9pPr indent="203200" marL="0">
              <a:spcBef>
                <a:spcPts val="0"/>
              </a:spcBef>
              <a:buClr>
                <a:srgbClr val="FFFFFF"/>
              </a:buClr>
              <a:buSzPct val="100000"/>
              <a:buNone/>
              <a:defRPr sz="3200">
                <a:solidFill>
                  <a:srgbClr val="FFFFFF"/>
                </a:solidFill>
              </a:defRPr>
            </a:lvl9pPr>
          </a:lstStyle>
          <a:p/>
        </p:txBody>
      </p:sp>
      <p:sp>
        <p:nvSpPr>
          <p:cNvPr id="15" name="Shape 15"/>
          <p:cNvSpPr/>
          <p:nvPr/>
        </p:nvSpPr>
        <p:spPr>
          <a:xfrm>
            <a:off y="0" x="0"/>
            <a:ext cy="5143499" cx="3135299"/>
          </a:xfrm>
          <a:prstGeom prst="rect">
            <a:avLst/>
          </a:prstGeom>
          <a:noFill/>
          <a:ln>
            <a:noFill/>
          </a:ln>
        </p:spPr>
        <p:txBody>
          <a:bodyPr bIns="45700" rIns="91425" lIns="91425" tIns="45700" anchor="t" anchorCtr="0">
            <a:noAutofit/>
          </a:bodyPr>
          <a:lstStyle/>
          <a:p/>
        </p:txBody>
      </p:sp>
      <p:sp>
        <p:nvSpPr>
          <p:cNvPr id="16" name="Shape 16"/>
          <p:cNvSpPr/>
          <p:nvPr/>
        </p:nvSpPr>
        <p:spPr>
          <a:xfrm>
            <a:off y="0" x="3175"/>
            <a:ext cy="609600" cx="635000"/>
          </a:xfrm>
          <a:custGeom>
            <a:pathLst>
              <a:path w="400" extrusionOk="0" h="512">
                <a:moveTo>
                  <a:pt y="512" x="400"/>
                </a:moveTo>
                <a:lnTo>
                  <a:pt y="0" x="2"/>
                </a:lnTo>
                <a:lnTo>
                  <a:pt y="0" x="0"/>
                </a:lnTo>
                <a:lnTo>
                  <a:pt y="512" x="0"/>
                </a:lnTo>
                <a:lnTo>
                  <a:pt y="512" x="400"/>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17" name="Shape 17"/>
          <p:cNvSpPr/>
          <p:nvPr/>
        </p:nvSpPr>
        <p:spPr>
          <a:xfrm>
            <a:off y="1916906" x="3175"/>
            <a:ext cy="611981" cx="635000"/>
          </a:xfrm>
          <a:custGeom>
            <a:pathLst>
              <a:path w="400" extrusionOk="0" h="514">
                <a:moveTo>
                  <a:pt y="0" x="400"/>
                </a:moveTo>
                <a:lnTo>
                  <a:pt y="0" x="0"/>
                </a:lnTo>
                <a:lnTo>
                  <a:pt y="514" x="0"/>
                </a:lnTo>
                <a:lnTo>
                  <a:pt y="514"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p:txBody>
      </p:sp>
      <p:sp>
        <p:nvSpPr>
          <p:cNvPr id="18" name="Shape 18"/>
          <p:cNvSpPr/>
          <p:nvPr/>
        </p:nvSpPr>
        <p:spPr>
          <a:xfrm>
            <a:off y="1307306"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19" name="Shape 19"/>
          <p:cNvSpPr/>
          <p:nvPr/>
        </p:nvSpPr>
        <p:spPr>
          <a:xfrm>
            <a:off y="1307306"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20" name="Shape 20"/>
          <p:cNvSpPr/>
          <p:nvPr/>
        </p:nvSpPr>
        <p:spPr>
          <a:xfrm>
            <a:off y="3226593" x="152400"/>
            <a:ext cy="609600" cx="1317625"/>
          </a:xfrm>
          <a:custGeom>
            <a:pathLst>
              <a:path w="830" extrusionOk="0" h="512">
                <a:moveTo>
                  <a:pt y="0" x="830"/>
                </a:moveTo>
                <a:lnTo>
                  <a:pt y="0" x="398"/>
                </a:lnTo>
                <a:lnTo>
                  <a:pt y="512" x="0"/>
                </a:lnTo>
                <a:lnTo>
                  <a:pt y="512" x="432"/>
                </a:lnTo>
                <a:lnTo>
                  <a:pt y="0" x="83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p:txBody>
      </p:sp>
      <p:sp>
        <p:nvSpPr>
          <p:cNvPr id="21" name="Shape 21"/>
          <p:cNvSpPr/>
          <p:nvPr/>
        </p:nvSpPr>
        <p:spPr>
          <a:xfrm>
            <a:off y="2614612" x="152400"/>
            <a:ext cy="611981" cx="1317625"/>
          </a:xfrm>
          <a:custGeom>
            <a:pathLst>
              <a:path w="830" extrusionOk="0" h="514">
                <a:moveTo>
                  <a:pt y="0" x="432"/>
                </a:moveTo>
                <a:lnTo>
                  <a:pt y="0" x="0"/>
                </a:lnTo>
                <a:lnTo>
                  <a:pt y="514" x="398"/>
                </a:lnTo>
                <a:lnTo>
                  <a:pt y="514" x="830"/>
                </a:lnTo>
                <a:lnTo>
                  <a:pt y="0" x="432"/>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22" name="Shape 22"/>
          <p:cNvSpPr/>
          <p:nvPr/>
        </p:nvSpPr>
        <p:spPr>
          <a:xfrm>
            <a:off y="2614612" x="984250"/>
            <a:ext cy="611981" cx="1322387"/>
          </a:xfrm>
          <a:custGeom>
            <a:pathLst>
              <a:path w="833" extrusionOk="0" h="514">
                <a:moveTo>
                  <a:pt y="514" x="399"/>
                </a:moveTo>
                <a:lnTo>
                  <a:pt y="514" x="833"/>
                </a:lnTo>
                <a:lnTo>
                  <a:pt y="0" x="435"/>
                </a:lnTo>
                <a:lnTo>
                  <a:pt y="0" x="0"/>
                </a:lnTo>
                <a:lnTo>
                  <a:pt y="514" x="399"/>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23" name="Shape 23"/>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24" name="Shape 24"/>
          <p:cNvSpPr/>
          <p:nvPr/>
        </p:nvSpPr>
        <p:spPr>
          <a:xfrm>
            <a:off y="4533900" x="984250"/>
            <a:ext cy="609600" cx="1322387"/>
          </a:xfrm>
          <a:custGeom>
            <a:pathLst>
              <a:path w="833" extrusionOk="0" h="512">
                <a:moveTo>
                  <a:pt y="0" x="399"/>
                </a:moveTo>
                <a:lnTo>
                  <a:pt y="512" x="0"/>
                </a:lnTo>
                <a:lnTo>
                  <a:pt y="512" x="435"/>
                </a:lnTo>
                <a:lnTo>
                  <a:pt y="0" x="833"/>
                </a:lnTo>
                <a:lnTo>
                  <a:pt y="0" x="399"/>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p:txBody>
      </p:sp>
      <p:sp>
        <p:nvSpPr>
          <p:cNvPr id="25" name="Shape 25"/>
          <p:cNvSpPr/>
          <p:nvPr/>
        </p:nvSpPr>
        <p:spPr>
          <a:xfrm>
            <a:off y="3924300" x="984250"/>
            <a:ext cy="609600" cx="1322387"/>
          </a:xfrm>
          <a:custGeom>
            <a:pathLst>
              <a:path w="833" extrusionOk="0" h="512">
                <a:moveTo>
                  <a:pt y="0" x="435"/>
                </a:moveTo>
                <a:lnTo>
                  <a:pt y="0" x="0"/>
                </a:lnTo>
                <a:lnTo>
                  <a:pt y="512" x="399"/>
                </a:lnTo>
                <a:lnTo>
                  <a:pt y="512" x="833"/>
                </a:lnTo>
                <a:lnTo>
                  <a:pt y="0" x="435"/>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26" name="Shape 26"/>
          <p:cNvSpPr/>
          <p:nvPr/>
        </p:nvSpPr>
        <p:spPr>
          <a:xfrm>
            <a:off y="3924300" x="1820863"/>
            <a:ext cy="609600" cx="1317625"/>
          </a:xfrm>
          <a:custGeom>
            <a:pathLst>
              <a:path w="830" extrusionOk="0" h="512">
                <a:moveTo>
                  <a:pt y="0" x="434"/>
                </a:moveTo>
                <a:lnTo>
                  <a:pt y="0" x="0"/>
                </a:lnTo>
                <a:lnTo>
                  <a:pt y="512" x="398"/>
                </a:lnTo>
                <a:lnTo>
                  <a:pt y="512" x="830"/>
                </a:lnTo>
                <a:lnTo>
                  <a:pt y="0" x="434"/>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27" name="Shape 27"/>
          <p:cNvSpPr/>
          <p:nvPr/>
        </p:nvSpPr>
        <p:spPr>
          <a:xfrm>
            <a:off y="609600"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28" name="Shape 28"/>
          <p:cNvSpPr/>
          <p:nvPr/>
        </p:nvSpPr>
        <p:spPr>
          <a:xfrm>
            <a:off y="1916906" x="152400"/>
            <a:ext cy="611981" cx="1317625"/>
          </a:xfrm>
          <a:custGeom>
            <a:pathLst>
              <a:path w="830" extrusionOk="0" h="514">
                <a:moveTo>
                  <a:pt y="514" x="0"/>
                </a:moveTo>
                <a:lnTo>
                  <a:pt y="514" x="432"/>
                </a:lnTo>
                <a:lnTo>
                  <a:pt y="0" x="830"/>
                </a:lnTo>
                <a:lnTo>
                  <a:pt y="0" x="398"/>
                </a:lnTo>
                <a:lnTo>
                  <a:pt y="514" x="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29" name="Shape 29"/>
          <p:cNvSpPr/>
          <p:nvPr/>
        </p:nvSpPr>
        <p:spPr>
          <a:xfrm>
            <a:off y="3226593" x="984250"/>
            <a:ext cy="609600" cx="1322387"/>
          </a:xfrm>
          <a:custGeom>
            <a:pathLst>
              <a:path w="833" extrusionOk="0" h="512">
                <a:moveTo>
                  <a:pt y="512" x="0"/>
                </a:moveTo>
                <a:lnTo>
                  <a:pt y="512" x="435"/>
                </a:lnTo>
                <a:lnTo>
                  <a:pt y="0" x="833"/>
                </a:lnTo>
                <a:lnTo>
                  <a:pt y="0" x="399"/>
                </a:lnTo>
                <a:lnTo>
                  <a:pt y="512" x="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30" name="Shape 3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31" name="Shape 31"/>
          <p:cNvSpPr/>
          <p:nvPr/>
        </p:nvSpPr>
        <p:spPr>
          <a:xfrm>
            <a:off y="4533900" x="1820863"/>
            <a:ext cy="609600" cx="1317625"/>
          </a:xfrm>
          <a:custGeom>
            <a:pathLst>
              <a:path w="830" extrusionOk="0" h="512">
                <a:moveTo>
                  <a:pt y="0" x="398"/>
                </a:moveTo>
                <a:lnTo>
                  <a:pt y="512" x="0"/>
                </a:lnTo>
                <a:lnTo>
                  <a:pt y="512" x="434"/>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32" name="Shape 32"/>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33" name="Shape 33"/>
          <p:cNvSpPr/>
          <p:nvPr/>
        </p:nvSpPr>
        <p:spPr>
          <a:xfrm>
            <a:off y="4533900" x="3175"/>
            <a:ext cy="609600" cx="635000"/>
          </a:xfrm>
          <a:custGeom>
            <a:pathLst>
              <a:path w="400" extrusionOk="0" h="512">
                <a:moveTo>
                  <a:pt y="0" x="400"/>
                </a:moveTo>
                <a:lnTo>
                  <a:pt y="0" x="0"/>
                </a:lnTo>
                <a:lnTo>
                  <a:pt y="512" x="0"/>
                </a:lnTo>
                <a:lnTo>
                  <a:pt y="512"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p:txBody>
      </p:sp>
      <p:sp>
        <p:nvSpPr>
          <p:cNvPr id="34" name="Shape 34"/>
          <p:cNvSpPr/>
          <p:nvPr/>
        </p:nvSpPr>
        <p:spPr>
          <a:xfrm>
            <a:off y="3924300"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35" name="Shape 35"/>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36" name="Shape 36"/>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37" name="Shape 37"/>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38" name="Shape 38"/>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
        <p:nvSpPr>
          <p:cNvPr id="39" name="Shape 39"/>
          <p:cNvSpPr/>
          <p:nvPr/>
        </p:nvSpPr>
        <p:spPr>
          <a:xfrm>
            <a:off y="2017" x="8397875"/>
            <a:ext cy="610209" cx="746125"/>
          </a:xfrm>
          <a:custGeom>
            <a:pathLst>
              <a:path w="470" extrusionOk="0" h="605">
                <a:moveTo>
                  <a:pt y="0" x="470"/>
                </a:moveTo>
                <a:lnTo>
                  <a:pt y="605" x="0"/>
                </a:lnTo>
                <a:lnTo>
                  <a:pt y="605" x="470"/>
                </a:lnTo>
                <a:lnTo>
                  <a:pt y="0" x="470"/>
                </a:lnTo>
                <a:close/>
              </a:path>
            </a:pathLst>
          </a:custGeom>
          <a:gradFill>
            <a:gsLst>
              <a:gs pos="0">
                <a:srgbClr val="0090DA"/>
              </a:gs>
              <a:gs pos="54000">
                <a:srgbClr val="0090DA"/>
              </a:gs>
              <a:gs pos="98000">
                <a:srgbClr val="2BC4F3"/>
              </a:gs>
              <a:gs pos="100000">
                <a:srgbClr val="00AEEE"/>
              </a:gs>
            </a:gsLst>
            <a:lin ang="18899999" scaled="0"/>
          </a:gradFill>
          <a:ln>
            <a:noFill/>
          </a:ln>
        </p:spPr>
        <p:txBody>
          <a:bodyPr bIns="45700" rIns="91425" lIns="91425" tIns="45700" anchor="t" anchorCtr="0">
            <a:noAutofit/>
          </a:bodyPr>
          <a:lstStyle/>
          <a:p/>
        </p:txBody>
      </p:sp>
      <p:sp>
        <p:nvSpPr>
          <p:cNvPr id="40" name="Shape 40"/>
          <p:cNvSpPr/>
          <p:nvPr/>
        </p:nvSpPr>
        <p:spPr>
          <a:xfrm>
            <a:off y="612225" x="8397875"/>
            <a:ext cy="607183" cx="746125"/>
          </a:xfrm>
          <a:custGeom>
            <a:pathLst>
              <a:path w="470" extrusionOk="0" h="602">
                <a:moveTo>
                  <a:pt y="0" x="0"/>
                </a:moveTo>
                <a:lnTo>
                  <a:pt y="602" x="470"/>
                </a:lnTo>
                <a:lnTo>
                  <a:pt y="0" x="470"/>
                </a:lnTo>
                <a:lnTo>
                  <a:pt y="0" x="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41" name="Shape 41"/>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2" name="Shape 42"/>
        <p:cNvGrpSpPr/>
        <p:nvPr/>
      </p:nvGrpSpPr>
      <p:grpSpPr>
        <a:xfrm>
          <a:off y="0" x="0"/>
          <a:ext cy="0" cx="0"/>
          <a:chOff y="0" x="0"/>
          <a:chExt cy="0" cx="0"/>
        </a:xfrm>
      </p:grpSpPr>
      <p:sp>
        <p:nvSpPr>
          <p:cNvPr id="43" name="Shape 43"/>
          <p:cNvSpPr txBox="1"/>
          <p:nvPr>
            <p:ph type="title"/>
          </p:nvPr>
        </p:nvSpPr>
        <p:spPr>
          <a:xfrm>
            <a:off y="205978" x="457200"/>
            <a:ext cy="857400" cx="687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44" name="Shape 44"/>
          <p:cNvSpPr txBox="1"/>
          <p:nvPr>
            <p:ph idx="1" type="body"/>
          </p:nvPr>
        </p:nvSpPr>
        <p:spPr>
          <a:xfrm>
            <a:off y="1200150" x="457200"/>
            <a:ext cy="3630300"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45" name="Shape 45"/>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46" name="Shape 46"/>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47" name="Shape 47"/>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
        <p:nvSpPr>
          <p:cNvPr id="48" name="Shape 48"/>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49" name="Shape 49"/>
        <p:cNvGrpSpPr/>
        <p:nvPr/>
      </p:nvGrpSpPr>
      <p:grpSpPr>
        <a:xfrm>
          <a:off y="0" x="0"/>
          <a:ext cy="0" cx="0"/>
          <a:chOff y="0" x="0"/>
          <a:chExt cy="0" cx="0"/>
        </a:xfrm>
      </p:grpSpPr>
      <p:sp>
        <p:nvSpPr>
          <p:cNvPr id="50" name="Shape 50"/>
          <p:cNvSpPr txBox="1"/>
          <p:nvPr>
            <p:ph type="title"/>
          </p:nvPr>
        </p:nvSpPr>
        <p:spPr>
          <a:xfrm>
            <a:off y="205978" x="457200"/>
            <a:ext cy="857400" cx="687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51" name="Shape 51"/>
          <p:cNvSpPr txBox="1"/>
          <p:nvPr>
            <p:ph idx="1" type="body"/>
          </p:nvPr>
        </p:nvSpPr>
        <p:spPr>
          <a:xfrm>
            <a:off y="1200150" x="457200"/>
            <a:ext cy="3630300" cx="4038599"/>
          </a:xfrm>
          <a:prstGeom prst="rect">
            <a:avLst/>
          </a:prstGeom>
        </p:spPr>
        <p:txBody>
          <a:bodyPr bIns="91425" rIns="91425" lIns="91425" t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p:txBody>
      </p:sp>
      <p:sp>
        <p:nvSpPr>
          <p:cNvPr id="52" name="Shape 52"/>
          <p:cNvSpPr txBox="1"/>
          <p:nvPr>
            <p:ph idx="2" type="body"/>
          </p:nvPr>
        </p:nvSpPr>
        <p:spPr>
          <a:xfrm>
            <a:off y="1200150" x="4648200"/>
            <a:ext cy="3630300" cx="4038599"/>
          </a:xfrm>
          <a:prstGeom prst="rect">
            <a:avLst/>
          </a:prstGeom>
        </p:spPr>
        <p:txBody>
          <a:bodyPr bIns="91425" rIns="91425" lIns="91425" t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p:txBody>
      </p:sp>
      <p:sp>
        <p:nvSpPr>
          <p:cNvPr id="53" name="Shape 5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54" name="Shape 5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55" name="Shape 5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
        <p:nvSpPr>
          <p:cNvPr id="56" name="Shape 5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7" name="Shape 57"/>
        <p:cNvGrpSpPr/>
        <p:nvPr/>
      </p:nvGrpSpPr>
      <p:grpSpPr>
        <a:xfrm>
          <a:off y="0" x="0"/>
          <a:ext cy="0" cx="0"/>
          <a:chOff y="0" x="0"/>
          <a:chExt cy="0" cx="0"/>
        </a:xfrm>
      </p:grpSpPr>
      <p:sp>
        <p:nvSpPr>
          <p:cNvPr id="58" name="Shape 58"/>
          <p:cNvSpPr txBox="1"/>
          <p:nvPr>
            <p:ph type="title"/>
          </p:nvPr>
        </p:nvSpPr>
        <p:spPr>
          <a:xfrm>
            <a:off y="205978" x="457200"/>
            <a:ext cy="857400" cx="687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59" name="Shape 59"/>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60" name="Shape 6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61" name="Shape 61"/>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62" name="Shape 62"/>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63" name="Shape 6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64" name="Shape 6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65" name="Shape 6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
        <p:nvSpPr>
          <p:cNvPr id="66" name="Shape 6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7" name="Shape 67"/>
        <p:cNvGrpSpPr/>
        <p:nvPr/>
      </p:nvGrpSpPr>
      <p:grpSpPr>
        <a:xfrm>
          <a:off y="0" x="0"/>
          <a:ext cy="0" cx="0"/>
          <a:chOff y="0" x="0"/>
          <a:chExt cy="0" cx="0"/>
        </a:xfrm>
      </p:grpSpPr>
      <p:sp>
        <p:nvSpPr>
          <p:cNvPr id="68" name="Shape 68"/>
          <p:cNvSpPr txBox="1"/>
          <p:nvPr>
            <p:ph idx="1" type="body"/>
          </p:nvPr>
        </p:nvSpPr>
        <p:spPr>
          <a:xfrm>
            <a:off y="3320653" x="1574800"/>
            <a:ext cy="513300" cx="5486399"/>
          </a:xfrm>
          <a:prstGeom prst="rect">
            <a:avLst/>
          </a:prstGeom>
        </p:spPr>
        <p:txBody>
          <a:bodyPr bIns="91425" rIns="91425" lIns="91425" tIns="91425" anchor="t" anchorCtr="0"/>
          <a:lstStyle>
            <a:lvl1pPr algn="ctr" indent="114300" marL="0">
              <a:buSzPct val="100000"/>
              <a:buNone/>
              <a:defRPr sz="1800"/>
            </a:lvl1pPr>
          </a:lstStyle>
          <a:p/>
        </p:txBody>
      </p:sp>
      <p:sp>
        <p:nvSpPr>
          <p:cNvPr id="69" name="Shape 69"/>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70" name="Shape 7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71" name="Shape 71"/>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72" name="Shape 72"/>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73" name="Shape 7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74" name="Shape 7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75" name="Shape 7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
        <p:nvSpPr>
          <p:cNvPr id="76" name="Shape 7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7" name="Shape 77"/>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890DA"/>
            </a:gs>
            <a:gs pos="100000">
              <a:schemeClr val="dk2"/>
            </a:gs>
          </a:gsLst>
          <a:path path="circle">
            <a:fillToRect t="100%" r="100%"/>
          </a:path>
          <a:tileRect b="-100%" l="-100%"/>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6879600"/>
          </a:xfrm>
          <a:prstGeom prst="rect">
            <a:avLst/>
          </a:prstGeom>
        </p:spPr>
        <p:txBody>
          <a:bodyPr bIns="91425" rIns="91425" lIns="91425" tIns="91425" anchor="b" anchorCtr="0"/>
          <a:lstStyle>
            <a:lvl1pPr marL="0">
              <a:buClr>
                <a:schemeClr val="lt1"/>
              </a:buClr>
              <a:buSzPct val="100000"/>
              <a:buNone/>
              <a:defRPr sz="3600">
                <a:solidFill>
                  <a:schemeClr val="lt1"/>
                </a:solidFill>
              </a:defRPr>
            </a:lvl1pPr>
            <a:lvl2pPr indent="228600" marL="0">
              <a:buClr>
                <a:schemeClr val="lt1"/>
              </a:buClr>
              <a:buSzPct val="100000"/>
              <a:buNone/>
              <a:defRPr sz="3600">
                <a:solidFill>
                  <a:schemeClr val="lt1"/>
                </a:solidFill>
              </a:defRPr>
            </a:lvl2pPr>
            <a:lvl3pPr indent="228600" marL="0">
              <a:buClr>
                <a:schemeClr val="lt1"/>
              </a:buClr>
              <a:buSzPct val="100000"/>
              <a:buNone/>
              <a:defRPr sz="3600">
                <a:solidFill>
                  <a:schemeClr val="lt1"/>
                </a:solidFill>
              </a:defRPr>
            </a:lvl3pPr>
            <a:lvl4pPr indent="228600" marL="0">
              <a:buClr>
                <a:schemeClr val="lt1"/>
              </a:buClr>
              <a:buSzPct val="100000"/>
              <a:buNone/>
              <a:defRPr sz="3600">
                <a:solidFill>
                  <a:schemeClr val="lt1"/>
                </a:solidFill>
              </a:defRPr>
            </a:lvl4pPr>
            <a:lvl5pPr indent="228600" marL="0">
              <a:buClr>
                <a:schemeClr val="lt1"/>
              </a:buClr>
              <a:buSzPct val="100000"/>
              <a:buNone/>
              <a:defRPr sz="3600">
                <a:solidFill>
                  <a:schemeClr val="lt1"/>
                </a:solidFill>
              </a:defRPr>
            </a:lvl5pPr>
            <a:lvl6pPr indent="228600" marL="0">
              <a:buClr>
                <a:schemeClr val="lt1"/>
              </a:buClr>
              <a:buSzPct val="100000"/>
              <a:buNone/>
              <a:defRPr sz="3600">
                <a:solidFill>
                  <a:schemeClr val="lt1"/>
                </a:solidFill>
              </a:defRPr>
            </a:lvl6pPr>
            <a:lvl7pPr indent="228600" marL="0">
              <a:buClr>
                <a:schemeClr val="lt1"/>
              </a:buClr>
              <a:buSzPct val="100000"/>
              <a:buNone/>
              <a:defRPr sz="3600">
                <a:solidFill>
                  <a:schemeClr val="lt1"/>
                </a:solidFill>
              </a:defRPr>
            </a:lvl7pPr>
            <a:lvl8pPr indent="228600" marL="0">
              <a:buClr>
                <a:schemeClr val="lt1"/>
              </a:buClr>
              <a:buSzPct val="100000"/>
              <a:buNone/>
              <a:defRPr sz="3600">
                <a:solidFill>
                  <a:schemeClr val="lt1"/>
                </a:solidFill>
              </a:defRPr>
            </a:lvl8pPr>
            <a:lvl9pPr indent="228600" marL="0">
              <a:buClr>
                <a:schemeClr val="lt1"/>
              </a:buClr>
              <a:buSzPct val="100000"/>
              <a:buNone/>
              <a:defRPr sz="3600">
                <a:solidFill>
                  <a:schemeClr val="lt1"/>
                </a:solidFill>
              </a:defRPr>
            </a:lvl9pPr>
          </a:lstStyle>
          <a:p/>
        </p:txBody>
      </p:sp>
      <p:sp>
        <p:nvSpPr>
          <p:cNvPr id="6" name="Shape 6"/>
          <p:cNvSpPr txBox="1"/>
          <p:nvPr>
            <p:ph idx="1" type="body"/>
          </p:nvPr>
        </p:nvSpPr>
        <p:spPr>
          <a:xfrm>
            <a:off y="1200150" x="457200"/>
            <a:ext cy="3394500" cx="8229600"/>
          </a:xfrm>
          <a:prstGeom prst="rect">
            <a:avLst/>
          </a:prstGeom>
        </p:spPr>
        <p:txBody>
          <a:bodyPr bIns="91425" rIns="91425" lIns="91425" tIns="91425" anchor="t" anchorCtr="0"/>
          <a:lstStyle>
            <a:lvl1pPr indent="-139700" marL="342900">
              <a:buClr>
                <a:schemeClr val="lt1"/>
              </a:buClr>
              <a:buSzPct val="100000"/>
              <a:defRPr sz="3200">
                <a:solidFill>
                  <a:schemeClr val="lt1"/>
                </a:solidFill>
              </a:defRPr>
            </a:lvl1pPr>
            <a:lvl2pPr indent="-107950" marL="742950">
              <a:spcBef>
                <a:spcPts val="560"/>
              </a:spcBef>
              <a:buClr>
                <a:schemeClr val="lt1"/>
              </a:buClr>
              <a:buSzPct val="100000"/>
              <a:defRPr sz="2800">
                <a:solidFill>
                  <a:schemeClr val="lt1"/>
                </a:solidFill>
              </a:defRPr>
            </a:lvl2pPr>
            <a:lvl3pPr indent="-76200" marL="1143000">
              <a:spcBef>
                <a:spcPts val="480"/>
              </a:spcBef>
              <a:buClr>
                <a:schemeClr val="lt1"/>
              </a:buClr>
              <a:buSzPct val="100000"/>
              <a:defRPr sz="2400">
                <a:solidFill>
                  <a:schemeClr val="lt1"/>
                </a:solidFill>
              </a:defRPr>
            </a:lvl3pPr>
            <a:lvl4pPr indent="-101600" marL="1600200">
              <a:spcBef>
                <a:spcPts val="400"/>
              </a:spcBef>
              <a:buClr>
                <a:schemeClr val="lt1"/>
              </a:buClr>
              <a:buSzPct val="100000"/>
              <a:defRPr sz="2000">
                <a:solidFill>
                  <a:schemeClr val="lt1"/>
                </a:solidFill>
              </a:defRPr>
            </a:lvl4pPr>
            <a:lvl5pPr indent="-101600" marL="2057400">
              <a:spcBef>
                <a:spcPts val="400"/>
              </a:spcBef>
              <a:buClr>
                <a:schemeClr val="lt1"/>
              </a:buClr>
              <a:buSzPct val="100000"/>
              <a:defRPr sz="2000">
                <a:solidFill>
                  <a:schemeClr val="lt1"/>
                </a:solidFill>
              </a:defRPr>
            </a:lvl5pPr>
            <a:lvl6pPr indent="-101600" marL="2514600">
              <a:spcBef>
                <a:spcPts val="400"/>
              </a:spcBef>
              <a:buClr>
                <a:schemeClr val="lt1"/>
              </a:buClr>
              <a:buSzPct val="100000"/>
              <a:defRPr sz="2000">
                <a:solidFill>
                  <a:schemeClr val="lt1"/>
                </a:solidFill>
              </a:defRPr>
            </a:lvl6pPr>
            <a:lvl7pPr indent="-101600" marL="2971800">
              <a:spcBef>
                <a:spcPts val="400"/>
              </a:spcBef>
              <a:buClr>
                <a:schemeClr val="lt1"/>
              </a:buClr>
              <a:buSzPct val="100000"/>
              <a:defRPr sz="2000">
                <a:solidFill>
                  <a:schemeClr val="lt1"/>
                </a:solidFill>
              </a:defRPr>
            </a:lvl7pPr>
            <a:lvl8pPr indent="-101600" marL="3429000">
              <a:spcBef>
                <a:spcPts val="400"/>
              </a:spcBef>
              <a:buClr>
                <a:schemeClr val="lt1"/>
              </a:buClr>
              <a:buSzPct val="100000"/>
              <a:defRPr sz="2000">
                <a:solidFill>
                  <a:schemeClr val="lt1"/>
                </a:solidFill>
              </a:defRPr>
            </a:lvl8pPr>
            <a:lvl9pPr indent="-101600" marL="3886200">
              <a:spcBef>
                <a:spcPts val="400"/>
              </a:spcBef>
              <a:buClr>
                <a:schemeClr val="lt1"/>
              </a:buClr>
              <a:buSzPct val="100000"/>
              <a:defRPr sz="2000">
                <a:solidFill>
                  <a:schemeClr val="lt1"/>
                </a:solidFill>
              </a:defRPr>
            </a:lvl9pPr>
          </a:lstStyle>
          <a:p/>
        </p:txBody>
      </p:sp>
      <p:sp>
        <p:nvSpPr>
          <p:cNvPr id="7" name="Shape 7"/>
          <p:cNvSpPr/>
          <p:nvPr/>
        </p:nvSpPr>
        <p:spPr>
          <a:xfrm>
            <a:off y="0" x="0"/>
            <a:ext cy="5143499" cx="3135299"/>
          </a:xfrm>
          <a:prstGeom prst="rect">
            <a:avLst/>
          </a:prstGeom>
          <a:noFill/>
          <a:ln>
            <a:noFill/>
          </a:ln>
        </p:spPr>
        <p:txBody>
          <a:bodyPr bIns="45700" rIns="91425" lIns="91425" tIns="45700" anchor="t" anchorCtr="0">
            <a:noAutofit/>
          </a:bodyPr>
          <a:lstStyle/>
          <a:p/>
        </p:txBody>
      </p:sp>
      <p:sp>
        <p:nvSpPr>
          <p:cNvPr id="8" name="Shape 8"/>
          <p:cNvSpPr/>
          <p:nvPr/>
        </p:nvSpPr>
        <p:spPr>
          <a:xfrm>
            <a:off y="4533900" x="3175"/>
            <a:ext cy="609600" cx="635000"/>
          </a:xfrm>
          <a:custGeom>
            <a:pathLst>
              <a:path w="400" extrusionOk="0" h="512">
                <a:moveTo>
                  <a:pt y="0" x="400"/>
                </a:moveTo>
                <a:lnTo>
                  <a:pt y="0" x="0"/>
                </a:lnTo>
                <a:lnTo>
                  <a:pt y="512" x="0"/>
                </a:lnTo>
                <a:lnTo>
                  <a:pt y="512"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p:txBody>
      </p:sp>
      <p:sp>
        <p:nvSpPr>
          <p:cNvPr id="9" name="Shape 9"/>
          <p:cNvSpPr/>
          <p:nvPr/>
        </p:nvSpPr>
        <p:spPr>
          <a:xfrm>
            <a:off y="3924300"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10" name="Shape 10"/>
          <p:cNvSpPr/>
          <p:nvPr/>
        </p:nvSpPr>
        <p:spPr>
          <a:xfrm>
            <a:off y="2017" x="8397875"/>
            <a:ext cy="610209" cx="746125"/>
          </a:xfrm>
          <a:custGeom>
            <a:pathLst>
              <a:path w="470" extrusionOk="0" h="605">
                <a:moveTo>
                  <a:pt y="0" x="470"/>
                </a:moveTo>
                <a:lnTo>
                  <a:pt y="605" x="0"/>
                </a:lnTo>
                <a:lnTo>
                  <a:pt y="605" x="470"/>
                </a:lnTo>
                <a:lnTo>
                  <a:pt y="0" x="470"/>
                </a:lnTo>
                <a:close/>
              </a:path>
            </a:pathLst>
          </a:custGeom>
          <a:gradFill>
            <a:gsLst>
              <a:gs pos="0">
                <a:srgbClr val="0090DA"/>
              </a:gs>
              <a:gs pos="54000">
                <a:srgbClr val="0090DA"/>
              </a:gs>
              <a:gs pos="98000">
                <a:srgbClr val="2BC4F3"/>
              </a:gs>
              <a:gs pos="100000">
                <a:srgbClr val="00AEEE"/>
              </a:gs>
            </a:gsLst>
            <a:lin ang="18899999" scaled="0"/>
          </a:gradFill>
          <a:ln>
            <a:noFill/>
          </a:ln>
        </p:spPr>
        <p:txBody>
          <a:bodyPr bIns="45700" rIns="91425" lIns="91425" tIns="45700" anchor="t" anchorCtr="0">
            <a:noAutofit/>
          </a:bodyPr>
          <a:lstStyle/>
          <a:p/>
        </p:txBody>
      </p:sp>
      <p:sp>
        <p:nvSpPr>
          <p:cNvPr id="11" name="Shape 11"/>
          <p:cNvSpPr/>
          <p:nvPr/>
        </p:nvSpPr>
        <p:spPr>
          <a:xfrm>
            <a:off y="612225" x="8397875"/>
            <a:ext cy="607183" cx="746125"/>
          </a:xfrm>
          <a:custGeom>
            <a:pathLst>
              <a:path w="470" extrusionOk="0" h="602">
                <a:moveTo>
                  <a:pt y="0" x="0"/>
                </a:moveTo>
                <a:lnTo>
                  <a:pt y="602" x="470"/>
                </a:lnTo>
                <a:lnTo>
                  <a:pt y="0" x="470"/>
                </a:lnTo>
                <a:lnTo>
                  <a:pt y="0" x="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2.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4"/><Relationship Target="../media/image01.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http://www.thinkib.net/englishalanglit/page/8731/media-institutions" Type="http://schemas.openxmlformats.org/officeDocument/2006/relationships/hyperlink" TargetMode="External" Id="rId4"/><Relationship Target="http://www.thinkib.net/englishalanglit/page/7748/textual-bias" Type="http://schemas.openxmlformats.org/officeDocument/2006/relationships/hyperlink" TargetMode="External" Id="rId3"/><Relationship Target="http://file.upi.edu/Direktori/FPIPS/JUR._PEND._SEJARAH/195704081984031-DADANG_SUPARDAN/BUDAYA_POPULER.pdf" Type="http://schemas.openxmlformats.org/officeDocument/2006/relationships/hyperlink" TargetMode="External" Id="rId6"/><Relationship Target="http://www.thinkib.net/englishalanglit/page/8728/popular-culture" Type="http://schemas.openxmlformats.org/officeDocument/2006/relationships/hyperlink" TargetMode="External" Id="rId5"/><Relationship Target="http://rizaputranto.wordpress.com/2013/04/18/tentang-stereotipe/" Type="http://schemas.openxmlformats.org/officeDocument/2006/relationships/hyperlink" TargetMode="External" Id="rId7"/></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4.xml" Type="http://schemas.openxmlformats.org/officeDocument/2006/relationships/slideLayout" Id="rId1"/><Relationship Target="../media/image09.png" Type="http://schemas.openxmlformats.org/officeDocument/2006/relationships/image" Id="rId4"/><Relationship Target="../media/image05.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 Target="../media/image08.png" Type="http://schemas.openxmlformats.org/officeDocument/2006/relationships/image" Id="rId4"/><Relationship Target="../media/image07.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 Target="../media/image04.png" Type="http://schemas.openxmlformats.org/officeDocument/2006/relationships/image" Id="rId4"/><Relationship Target="../media/image00.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type="ctrTitle"/>
          </p:nvPr>
        </p:nvSpPr>
        <p:spPr>
          <a:xfrm>
            <a:off y="1095856" x="1492600"/>
            <a:ext cy="1102500" cx="6400799"/>
          </a:xfrm>
          <a:prstGeom prst="rect">
            <a:avLst/>
          </a:prstGeom>
        </p:spPr>
        <p:txBody>
          <a:bodyPr bIns="91425" rIns="91425" lIns="91425" tIns="91425" anchor="b" anchorCtr="0">
            <a:noAutofit/>
          </a:bodyPr>
          <a:lstStyle/>
          <a:p>
            <a:pPr algn="ctr">
              <a:buNone/>
            </a:pPr>
            <a:r>
              <a:rPr lang="en"/>
              <a:t>Language &amp; Mass Communication</a:t>
            </a:r>
          </a:p>
        </p:txBody>
      </p:sp>
      <p:sp>
        <p:nvSpPr>
          <p:cNvPr id="80" name="Shape 80"/>
          <p:cNvSpPr txBox="1"/>
          <p:nvPr>
            <p:ph idx="1" type="subTitle"/>
          </p:nvPr>
        </p:nvSpPr>
        <p:spPr>
          <a:xfrm>
            <a:off y="2198352" x="1492600"/>
            <a:ext cy="871800" cx="6400799"/>
          </a:xfrm>
          <a:prstGeom prst="rect">
            <a:avLst/>
          </a:prstGeom>
        </p:spPr>
        <p:txBody>
          <a:bodyPr bIns="91425" rIns="91425" lIns="91425" tIns="91425" anchor="t" anchorCtr="0">
            <a:noAutofit/>
          </a:bodyPr>
          <a:lstStyle/>
          <a:p>
            <a:pPr algn="ctr" rtl="0" lvl="0">
              <a:buNone/>
            </a:pPr>
            <a:r>
              <a:rPr sz="1800" lang="en"/>
              <a:t>Shadrina Hapsari</a:t>
            </a:r>
          </a:p>
          <a:p>
            <a:pPr algn="ctr" rtl="0" lvl="0">
              <a:buNone/>
            </a:pPr>
            <a:r>
              <a:rPr sz="1800" lang="en"/>
              <a:t>Putri Ramadina</a:t>
            </a:r>
          </a:p>
          <a:p>
            <a:pPr algn="ctr">
              <a:buNone/>
            </a:pPr>
            <a:r>
              <a:rPr sz="1800" lang="en"/>
              <a:t>Sheila Natasha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
              <a:t>Contoh Seni</a:t>
            </a:r>
          </a:p>
        </p:txBody>
      </p:sp>
      <p:pic>
        <p:nvPicPr>
          <p:cNvPr id="137" name="Shape 137"/>
          <p:cNvPicPr preferRelativeResize="0"/>
          <p:nvPr/>
        </p:nvPicPr>
        <p:blipFill>
          <a:blip r:embed="rId3"/>
          <a:stretch>
            <a:fillRect/>
          </a:stretch>
        </p:blipFill>
        <p:spPr>
          <a:xfrm>
            <a:off y="985100" x="630300"/>
            <a:ext cy="3621675" cx="2841724"/>
          </a:xfrm>
          <a:prstGeom prst="rect">
            <a:avLst/>
          </a:prstGeom>
          <a:noFill/>
          <a:ln>
            <a:noFill/>
          </a:ln>
        </p:spPr>
      </p:pic>
      <p:pic>
        <p:nvPicPr>
          <p:cNvPr id="138" name="Shape 138"/>
          <p:cNvPicPr preferRelativeResize="0"/>
          <p:nvPr/>
        </p:nvPicPr>
        <p:blipFill>
          <a:blip r:embed="rId4"/>
          <a:stretch>
            <a:fillRect/>
          </a:stretch>
        </p:blipFill>
        <p:spPr>
          <a:xfrm>
            <a:off y="1562150" x="3989800"/>
            <a:ext cy="2769525" cx="4199950"/>
          </a:xfrm>
          <a:prstGeom prst="rect">
            <a:avLst/>
          </a:prstGeom>
          <a:noFill/>
          <a:ln>
            <a:noFill/>
          </a:ln>
        </p:spPr>
      </p:pic>
      <p:sp>
        <p:nvSpPr>
          <p:cNvPr id="139" name="Shape 139"/>
          <p:cNvSpPr txBox="1"/>
          <p:nvPr/>
        </p:nvSpPr>
        <p:spPr>
          <a:xfrm>
            <a:off y="4528500" x="178900"/>
            <a:ext cy="313200" cx="3879900"/>
          </a:xfrm>
          <a:prstGeom prst="rect">
            <a:avLst/>
          </a:prstGeom>
        </p:spPr>
        <p:txBody>
          <a:bodyPr bIns="91425" rIns="91425" lIns="91425" tIns="91425" anchor="t" anchorCtr="0">
            <a:noAutofit/>
          </a:bodyPr>
          <a:lstStyle/>
          <a:p>
            <a:pPr>
              <a:buNone/>
            </a:pPr>
            <a:r>
              <a:rPr sz="1000" lang="en"/>
              <a:t>Sumber: http://upload.wikimedia.org/wikipedia/en/archive/f/f4/20090829082327!The_Scream.jpg</a:t>
            </a:r>
          </a:p>
        </p:txBody>
      </p:sp>
      <p:sp>
        <p:nvSpPr>
          <p:cNvPr id="140" name="Shape 140"/>
          <p:cNvSpPr txBox="1"/>
          <p:nvPr/>
        </p:nvSpPr>
        <p:spPr>
          <a:xfrm>
            <a:off y="4383150" x="4058800"/>
            <a:ext cy="346799" cx="4114800"/>
          </a:xfrm>
          <a:prstGeom prst="rect">
            <a:avLst/>
          </a:prstGeom>
        </p:spPr>
        <p:txBody>
          <a:bodyPr bIns="91425" rIns="91425" lIns="91425" tIns="91425" anchor="t" anchorCtr="0">
            <a:noAutofit/>
          </a:bodyPr>
          <a:lstStyle/>
          <a:p>
            <a:pPr>
              <a:buNone/>
            </a:pPr>
            <a:r>
              <a:rPr sz="1000" lang="en"/>
              <a:t>Sumber: http://www.tharulanka.com/gallery/wp-content/uploads/2013/04/Contemporary-dance-2.jpg</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
              <a:t>Dunia Hiburan</a:t>
            </a:r>
          </a:p>
        </p:txBody>
      </p:sp>
      <p:sp>
        <p:nvSpPr>
          <p:cNvPr id="146" name="Shape 146"/>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00000"/>
              <a:buFont typeface="Arial"/>
              <a:buChar char="★"/>
            </a:pPr>
            <a:r>
              <a:rPr sz="1800" lang="en"/>
              <a:t>Dunia hiburan adalah suatu pertunjukan, acara, atau kegiatan yang tujuannya adalah untuk menghibur penonton.</a:t>
            </a:r>
          </a:p>
          <a:p>
            <a:pPr rtl="0" lvl="0" indent="-342900" marL="457200">
              <a:buClr>
                <a:schemeClr val="lt1"/>
              </a:buClr>
              <a:buSzPct val="100000"/>
              <a:buFont typeface="Arial"/>
              <a:buChar char="★"/>
            </a:pPr>
            <a:r>
              <a:rPr sz="1800" lang="en"/>
              <a:t>Contoh: Sinetron, video klip, acara tv, dan lain-lain.</a:t>
            </a:r>
          </a:p>
          <a:p>
            <a:pPr rtl="0" lvl="0" indent="-342900" marL="457200">
              <a:buClr>
                <a:schemeClr val="lt1"/>
              </a:buClr>
              <a:buSzPct val="100000"/>
              <a:buFont typeface="Arial"/>
              <a:buChar char="★"/>
            </a:pPr>
            <a:r>
              <a:rPr sz="1800" lang="en"/>
              <a:t>Dunia hiburan dapat mempengaruhi penonton melalui karakter yang dicerminkan serta gaya bahasa yang digunakan.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
              <a:t>Contoh Dunia Hiburan</a:t>
            </a:r>
          </a:p>
        </p:txBody>
      </p:sp>
      <p:pic>
        <p:nvPicPr>
          <p:cNvPr id="152" name="Shape 152"/>
          <p:cNvPicPr preferRelativeResize="0"/>
          <p:nvPr/>
        </p:nvPicPr>
        <p:blipFill>
          <a:blip r:embed="rId3"/>
          <a:stretch>
            <a:fillRect/>
          </a:stretch>
        </p:blipFill>
        <p:spPr>
          <a:xfrm>
            <a:off y="1308674" x="388300"/>
            <a:ext cy="2833325" cx="4047650"/>
          </a:xfrm>
          <a:prstGeom prst="rect">
            <a:avLst/>
          </a:prstGeom>
          <a:noFill/>
          <a:ln>
            <a:noFill/>
          </a:ln>
        </p:spPr>
      </p:pic>
      <p:pic>
        <p:nvPicPr>
          <p:cNvPr id="153" name="Shape 153"/>
          <p:cNvPicPr preferRelativeResize="0"/>
          <p:nvPr/>
        </p:nvPicPr>
        <p:blipFill>
          <a:blip r:embed="rId4"/>
          <a:stretch>
            <a:fillRect/>
          </a:stretch>
        </p:blipFill>
        <p:spPr>
          <a:xfrm>
            <a:off y="1157700" x="4790175"/>
            <a:ext cy="3135275" cx="3135275"/>
          </a:xfrm>
          <a:prstGeom prst="rect">
            <a:avLst/>
          </a:prstGeom>
          <a:noFill/>
          <a:ln>
            <a:noFill/>
          </a:ln>
        </p:spPr>
      </p:pic>
      <p:sp>
        <p:nvSpPr>
          <p:cNvPr id="154" name="Shape 154"/>
          <p:cNvSpPr txBox="1"/>
          <p:nvPr/>
        </p:nvSpPr>
        <p:spPr>
          <a:xfrm>
            <a:off y="4142000" x="388300"/>
            <a:ext cy="626100" cx="3958199"/>
          </a:xfrm>
          <a:prstGeom prst="rect">
            <a:avLst/>
          </a:prstGeom>
        </p:spPr>
        <p:txBody>
          <a:bodyPr bIns="91425" rIns="91425" lIns="91425" tIns="91425" anchor="t" anchorCtr="0">
            <a:noAutofit/>
          </a:bodyPr>
          <a:lstStyle/>
          <a:p>
            <a:pPr>
              <a:buNone/>
            </a:pPr>
            <a:r>
              <a:rPr sz="1000" lang="en"/>
              <a:t>Sumber:http://www.inflexwetrust.com/wp-content/uploads/2013/12/IFWT_justin_bieber1.png</a:t>
            </a:r>
          </a:p>
        </p:txBody>
      </p:sp>
      <p:sp>
        <p:nvSpPr>
          <p:cNvPr id="155" name="Shape 155"/>
          <p:cNvSpPr txBox="1"/>
          <p:nvPr/>
        </p:nvSpPr>
        <p:spPr>
          <a:xfrm>
            <a:off y="4251350" x="4790175"/>
            <a:ext cy="407400" cx="4047600"/>
          </a:xfrm>
          <a:prstGeom prst="rect">
            <a:avLst/>
          </a:prstGeom>
        </p:spPr>
        <p:txBody>
          <a:bodyPr bIns="91425" rIns="91425" lIns="91425" tIns="91425" anchor="t" anchorCtr="0">
            <a:noAutofit/>
          </a:bodyPr>
          <a:lstStyle/>
          <a:p>
            <a:pPr>
              <a:buNone/>
            </a:pPr>
            <a:r>
              <a:rPr sz="1000" lang="en"/>
              <a:t>Sumber: http://mmusicbox.files.wordpress.com/2013/10/lee-hong-ki-the-inheritors-ost-part-1-heirs-ost.jpg%3Fw%3D640</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y="0" x="0"/>
          <a:ext cy="0" cx="0"/>
          <a:chOff y="0" x="0"/>
          <a:chExt cy="0" cx="0"/>
        </a:xfrm>
      </p:grpSpPr>
      <p:sp>
        <p:nvSpPr>
          <p:cNvPr id="160" name="Shape 160"/>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
              <a:t>Referensi</a:t>
            </a:r>
          </a:p>
        </p:txBody>
      </p:sp>
      <p:sp>
        <p:nvSpPr>
          <p:cNvPr id="161" name="Shape 161"/>
          <p:cNvSpPr txBox="1"/>
          <p:nvPr>
            <p:ph idx="1" type="body"/>
          </p:nvPr>
        </p:nvSpPr>
        <p:spPr>
          <a:xfrm>
            <a:off y="1200150" x="457200"/>
            <a:ext cy="3630300" cx="8229600"/>
          </a:xfrm>
          <a:prstGeom prst="rect">
            <a:avLst/>
          </a:prstGeom>
          <a:ln w="9525" cap="flat">
            <a:solidFill>
              <a:schemeClr val="lt2"/>
            </a:solidFill>
            <a:prstDash val="solid"/>
            <a:round/>
            <a:headEnd w="med" len="med" type="none"/>
            <a:tailEnd w="med" len="med" type="none"/>
          </a:ln>
        </p:spPr>
        <p:txBody>
          <a:bodyPr bIns="91425" rIns="91425" lIns="91425" tIns="91425" anchor="t" anchorCtr="0">
            <a:noAutofit/>
          </a:bodyPr>
          <a:lstStyle/>
          <a:p>
            <a:pPr rtl="0" lvl="0">
              <a:buNone/>
            </a:pPr>
            <a:r>
              <a:rPr sz="1400" lang="en">
                <a:solidFill>
                  <a:schemeClr val="dk1"/>
                </a:solidFill>
              </a:rPr>
              <a:t>"English A: Language &amp; Literature." </a:t>
            </a:r>
            <a:r>
              <a:rPr u="sng" sz="1400" lang="en">
                <a:solidFill>
                  <a:schemeClr val="dk1"/>
                </a:solidFill>
              </a:rPr>
              <a:t>IB : Textual bias</a:t>
            </a:r>
            <a:r>
              <a:rPr sz="1400" lang="en">
                <a:solidFill>
                  <a:schemeClr val="dk1"/>
                </a:solidFill>
              </a:rPr>
              <a:t>. 29 Jan. 2014 &lt;</a:t>
            </a:r>
            <a:r>
              <a:rPr u="sng" sz="1400" lang="en">
                <a:solidFill>
                  <a:schemeClr val="hlink"/>
                </a:solidFill>
                <a:hlinkClick r:id="rId3"/>
              </a:rPr>
              <a:t>http://www.thinkib.net/englishalanglit/page/7748/textual-bias</a:t>
            </a:r>
            <a:r>
              <a:rPr sz="1400" lang="en">
                <a:solidFill>
                  <a:schemeClr val="dk1"/>
                </a:solidFill>
              </a:rPr>
              <a:t>&gt;.</a:t>
            </a:r>
          </a:p>
          <a:p>
            <a:pPr rtl="0" lvl="0">
              <a:buNone/>
            </a:pPr>
            <a:r>
              <a:rPr sz="1400" lang="en">
                <a:solidFill>
                  <a:schemeClr val="dk1"/>
                </a:solidFill>
              </a:rPr>
              <a:t>"English A: Language &amp; Literature." </a:t>
            </a:r>
            <a:r>
              <a:rPr u="sng" sz="1400" lang="en">
                <a:solidFill>
                  <a:schemeClr val="dk1"/>
                </a:solidFill>
              </a:rPr>
              <a:t>IB : Media institutions</a:t>
            </a:r>
            <a:r>
              <a:rPr sz="1400" lang="en">
                <a:solidFill>
                  <a:schemeClr val="dk1"/>
                </a:solidFill>
              </a:rPr>
              <a:t>. 30 Jan. 2014 &lt;</a:t>
            </a:r>
            <a:r>
              <a:rPr u="sng" sz="1400" lang="en">
                <a:solidFill>
                  <a:schemeClr val="hlink"/>
                </a:solidFill>
                <a:hlinkClick r:id="rId4"/>
              </a:rPr>
              <a:t>http://www.thinkib.net/englishalanglit/page/8731/media-institutions</a:t>
            </a:r>
            <a:r>
              <a:rPr sz="1400" lang="en">
                <a:solidFill>
                  <a:schemeClr val="dk1"/>
                </a:solidFill>
              </a:rPr>
              <a:t>&gt;.</a:t>
            </a:r>
          </a:p>
          <a:p>
            <a:pPr rtl="0" lvl="0">
              <a:buNone/>
            </a:pPr>
            <a:r>
              <a:rPr sz="1400" lang="en">
                <a:solidFill>
                  <a:schemeClr val="dk1"/>
                </a:solidFill>
              </a:rPr>
              <a:t>"English A: Language &amp; Literature." </a:t>
            </a:r>
            <a:r>
              <a:rPr u="sng" sz="1400" lang="en">
                <a:solidFill>
                  <a:schemeClr val="dk1"/>
                </a:solidFill>
              </a:rPr>
              <a:t>IB : Popular culture</a:t>
            </a:r>
            <a:r>
              <a:rPr sz="1400" lang="en">
                <a:solidFill>
                  <a:schemeClr val="dk1"/>
                </a:solidFill>
              </a:rPr>
              <a:t>. 30 Jan. 2014 &lt;</a:t>
            </a:r>
            <a:r>
              <a:rPr u="sng" sz="1400" lang="en">
                <a:solidFill>
                  <a:schemeClr val="hlink"/>
                </a:solidFill>
                <a:hlinkClick r:id="rId5"/>
              </a:rPr>
              <a:t>http://www.thinkib.net/englishalanglit/page/8728/popular-culture</a:t>
            </a:r>
            <a:r>
              <a:rPr sz="1400" lang="en">
                <a:solidFill>
                  <a:schemeClr val="dk1"/>
                </a:solidFill>
              </a:rPr>
              <a:t>&gt;.</a:t>
            </a:r>
          </a:p>
          <a:p>
            <a:pPr rtl="0" lvl="0">
              <a:buNone/>
            </a:pPr>
            <a:r>
              <a:rPr sz="1400" lang="en">
                <a:solidFill>
                  <a:schemeClr val="dk1"/>
                </a:solidFill>
              </a:rPr>
              <a:t>"Budaya Populer." 30 January 2014 &lt;</a:t>
            </a:r>
            <a:r>
              <a:rPr u="sng" sz="1400" lang="en">
                <a:solidFill>
                  <a:schemeClr val="hlink"/>
                </a:solidFill>
                <a:hlinkClick r:id="rId6"/>
              </a:rPr>
              <a:t>http://file.upi.edu/Direktori/FPIPS/JUR._PEND._SEJARAH/195704081984031-DADANG_SUPARDAN/BUDAYA_POPULER.pdf</a:t>
            </a:r>
            <a:r>
              <a:rPr sz="1400" lang="en">
                <a:solidFill>
                  <a:schemeClr val="dk1"/>
                </a:solidFill>
              </a:rPr>
              <a:t>&gt;.</a:t>
            </a:r>
          </a:p>
          <a:p>
            <a:pPr rtl="0" lvl="0">
              <a:buNone/>
            </a:pPr>
            <a:r>
              <a:rPr sz="1400" lang="en">
                <a:solidFill>
                  <a:schemeClr val="dk1"/>
                </a:solidFill>
              </a:rPr>
              <a:t>Putranto, Riza Arief. "Chez Putranto." </a:t>
            </a:r>
            <a:r>
              <a:rPr sz="1400" lang="en" i="1">
                <a:solidFill>
                  <a:schemeClr val="dk1"/>
                </a:solidFill>
              </a:rPr>
              <a:t>Chez Putranto</a:t>
            </a:r>
            <a:r>
              <a:rPr sz="1400" lang="en">
                <a:solidFill>
                  <a:schemeClr val="dk1"/>
                </a:solidFill>
              </a:rPr>
              <a:t>. N.p., 18 Apr. 2013. Web. 02 Feb. 2014. &lt;</a:t>
            </a:r>
            <a:r>
              <a:rPr u="sng" sz="1400" lang="en">
                <a:solidFill>
                  <a:schemeClr val="hlink"/>
                </a:solidFill>
                <a:hlinkClick r:id="rId7"/>
              </a:rPr>
              <a:t>http://rizaputranto.wordpress.com/2013/04/18/tentang-stereotipe/</a:t>
            </a:r>
            <a:r>
              <a:rPr sz="1400" lang="en">
                <a:solidFill>
                  <a:schemeClr val="dk1"/>
                </a:solidFill>
              </a:rPr>
              <a:t>&gt;.</a:t>
            </a:r>
          </a:p>
          <a:p>
            <a:r>
              <a:t/>
            </a:r>
          </a:p>
          <a:p>
            <a:r>
              <a:t/>
            </a:r>
          </a:p>
          <a:p>
            <a: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
              <a:t>Textual Bias</a:t>
            </a:r>
          </a:p>
        </p:txBody>
      </p:sp>
      <p:sp>
        <p:nvSpPr>
          <p:cNvPr id="86" name="Shape 86"/>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00000"/>
              <a:buFont typeface="Arial"/>
              <a:buChar char="★"/>
            </a:pPr>
            <a:r>
              <a:rPr sz="1800" lang="en"/>
              <a:t>Penulis menuliskan sebuah karya dengan tujuan tersendiri.</a:t>
            </a:r>
          </a:p>
          <a:p>
            <a:pPr rtl="0" lvl="0" indent="-342900" marL="457200">
              <a:buClr>
                <a:schemeClr val="lt1"/>
              </a:buClr>
              <a:buSzPct val="100000"/>
              <a:buFont typeface="Arial"/>
              <a:buChar char="★"/>
            </a:pPr>
            <a:r>
              <a:rPr sz="1800" lang="en"/>
              <a:t>Sebagian besar, tujuan pengarang adalah untuk membujuk dan meyakinkan pembaca untuk percaya atas apa yang telah ditulis.</a:t>
            </a:r>
          </a:p>
          <a:p>
            <a:pPr rtl="0" lvl="0" indent="-342900" marL="457200">
              <a:buClr>
                <a:schemeClr val="lt1"/>
              </a:buClr>
              <a:buSzPct val="100000"/>
              <a:buFont typeface="Arial"/>
              <a:buChar char="★"/>
            </a:pPr>
            <a:r>
              <a:rPr sz="1800" lang="en"/>
              <a:t>Untuk mencapai apa yang pengarang tuliskan, ia menggunakan bahasa yang bisa membujuk perhatian audien.</a:t>
            </a:r>
          </a:p>
          <a:p>
            <a:r>
              <a:t/>
            </a:r>
          </a:p>
          <a:p>
            <a: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
              <a:t>Stereotip</a:t>
            </a:r>
          </a:p>
        </p:txBody>
      </p:sp>
      <p:sp>
        <p:nvSpPr>
          <p:cNvPr id="92" name="Shape 92"/>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00000"/>
              <a:buFont typeface="Arial"/>
              <a:buChar char="★"/>
            </a:pPr>
            <a:r>
              <a:rPr sz="1800" lang="en"/>
              <a:t>Bersifat subyektif.</a:t>
            </a:r>
          </a:p>
          <a:p>
            <a:pPr rtl="0" lvl="0" indent="-342900" marL="457200">
              <a:buClr>
                <a:schemeClr val="lt1"/>
              </a:buClr>
              <a:buSzPct val="100000"/>
              <a:buFont typeface="Arial"/>
              <a:buChar char="★"/>
            </a:pPr>
            <a:r>
              <a:rPr sz="1800" lang="en"/>
              <a:t>Merupakan penilaian terhadap seseorang atau sesuatu berdasarkan satu perspektif.</a:t>
            </a:r>
          </a:p>
          <a:p>
            <a:pPr rtl="0" lvl="0" indent="-342900" marL="457200">
              <a:buClr>
                <a:schemeClr val="lt1"/>
              </a:buClr>
              <a:buSzPct val="100000"/>
              <a:buFont typeface="Arial"/>
              <a:buChar char="★"/>
            </a:pPr>
            <a:r>
              <a:rPr sz="1800" lang="en"/>
              <a:t>Seseorang maupun sesuatu yang telah diberi stereotip dari suatu perspektif kerap kali dapat dikategorikan. </a:t>
            </a:r>
          </a:p>
          <a:p>
            <a:r>
              <a:t/>
            </a:r>
          </a:p>
          <a:p>
            <a:r>
              <a:t/>
            </a:r>
          </a:p>
          <a:p>
            <a:r>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
              <a:t>Contoh Stereotip</a:t>
            </a:r>
          </a:p>
        </p:txBody>
      </p:sp>
      <p:pic>
        <p:nvPicPr>
          <p:cNvPr id="98" name="Shape 98"/>
          <p:cNvPicPr preferRelativeResize="0"/>
          <p:nvPr/>
        </p:nvPicPr>
        <p:blipFill>
          <a:blip r:embed="rId3"/>
          <a:stretch>
            <a:fillRect/>
          </a:stretch>
        </p:blipFill>
        <p:spPr>
          <a:xfrm>
            <a:off y="1162250" x="5246425"/>
            <a:ext cy="3750474" cx="2458925"/>
          </a:xfrm>
          <a:prstGeom prst="rect">
            <a:avLst/>
          </a:prstGeom>
        </p:spPr>
      </p:pic>
      <p:pic>
        <p:nvPicPr>
          <p:cNvPr id="99" name="Shape 99"/>
          <p:cNvPicPr preferRelativeResize="0"/>
          <p:nvPr/>
        </p:nvPicPr>
        <p:blipFill>
          <a:blip r:embed="rId4"/>
          <a:stretch>
            <a:fillRect/>
          </a:stretch>
        </p:blipFill>
        <p:spPr>
          <a:xfrm>
            <a:off y="1162237" x="1188250"/>
            <a:ext cy="2819025" cx="3882724"/>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
              <a:t>Budaya Populer</a:t>
            </a:r>
          </a:p>
        </p:txBody>
      </p:sp>
      <p:sp>
        <p:nvSpPr>
          <p:cNvPr id="105" name="Shape 105"/>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00000"/>
              <a:buFont typeface="Arial"/>
              <a:buChar char="★"/>
            </a:pPr>
            <a:r>
              <a:rPr sz="1800" lang="en"/>
              <a:t>Budaya pop adalah ide, perspektif, perilaku, citra dan fenomena lain yang dipilih oleh konsensus informal di dalam arus utama sebuah budaya</a:t>
            </a:r>
          </a:p>
          <a:p>
            <a:pPr rtl="0" lvl="0" indent="-342900" marL="457200">
              <a:buClr>
                <a:schemeClr val="lt1"/>
              </a:buClr>
              <a:buSzPct val="100000"/>
              <a:buFont typeface="Arial"/>
              <a:buChar char="★"/>
            </a:pPr>
            <a:r>
              <a:rPr sz="1800" lang="en"/>
              <a:t>Muncul pada awal abad ke-20 hingga saat ini.</a:t>
            </a:r>
          </a:p>
          <a:p>
            <a:pPr rtl="0" lvl="0" indent="-342900" marL="457200">
              <a:buClr>
                <a:schemeClr val="lt1"/>
              </a:buClr>
              <a:buSzPct val="100000"/>
              <a:buFont typeface="Arial"/>
              <a:buChar char="★"/>
            </a:pPr>
            <a:r>
              <a:rPr sz="1800" lang="en"/>
              <a:t>Media masa mempengaruhi tembusnya ide-ide tersebut pada kehidupan sehari-hari masyarakat.</a:t>
            </a:r>
          </a:p>
          <a:p>
            <a:pPr rtl="0" lvl="0" indent="-342900" marL="457200">
              <a:buClr>
                <a:schemeClr val="lt1"/>
              </a:buClr>
              <a:buSzPct val="100000"/>
              <a:buFont typeface="Arial"/>
              <a:buChar char="★"/>
            </a:pPr>
            <a:r>
              <a:rPr sz="1800" lang="en"/>
              <a:t>Kontroversial karena dianggap konsumeris, sensasionalis dan “rusak”.</a:t>
            </a:r>
          </a:p>
          <a:p>
            <a:pPr rtl="0" lvl="0" indent="-342900" marL="457200">
              <a:buClr>
                <a:schemeClr val="lt1"/>
              </a:buClr>
              <a:buSzPct val="100000"/>
              <a:buFont typeface="Arial"/>
              <a:buChar char="★"/>
            </a:pPr>
            <a:r>
              <a:rPr sz="1800" lang="en"/>
              <a:t>Contoh dari budaya pop: acara TV, musik pop, musik video, konser, pesta olahraga dan festival.</a:t>
            </a:r>
          </a:p>
          <a:p>
            <a:r>
              <a:t/>
            </a:r>
          </a:p>
          <a:p>
            <a:r>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205978" x="457200"/>
            <a:ext cy="857400" cx="6879600"/>
          </a:xfrm>
          <a:prstGeom prst="rect">
            <a:avLst/>
          </a:prstGeom>
        </p:spPr>
        <p:txBody>
          <a:bodyPr bIns="91425" rIns="91425" lIns="91425" tIns="91425" anchor="b" anchorCtr="0">
            <a:noAutofit/>
          </a:bodyPr>
          <a:lstStyle/>
          <a:p>
            <a:pPr rtl="0" lvl="0">
              <a:buNone/>
            </a:pPr>
            <a:r>
              <a:rPr lang="en"/>
              <a:t>Contoh Budaya Pop</a:t>
            </a:r>
          </a:p>
        </p:txBody>
      </p:sp>
      <p:pic>
        <p:nvPicPr>
          <p:cNvPr id="111" name="Shape 111"/>
          <p:cNvPicPr preferRelativeResize="0"/>
          <p:nvPr/>
        </p:nvPicPr>
        <p:blipFill>
          <a:blip r:embed="rId3"/>
          <a:stretch>
            <a:fillRect/>
          </a:stretch>
        </p:blipFill>
        <p:spPr>
          <a:xfrm>
            <a:off y="1422087" x="457200"/>
            <a:ext cy="2695824" cx="2695824"/>
          </a:xfrm>
          <a:prstGeom prst="rect">
            <a:avLst/>
          </a:prstGeom>
        </p:spPr>
      </p:pic>
      <p:pic>
        <p:nvPicPr>
          <p:cNvPr id="112" name="Shape 112"/>
          <p:cNvPicPr preferRelativeResize="0"/>
          <p:nvPr/>
        </p:nvPicPr>
        <p:blipFill>
          <a:blip r:embed="rId4"/>
          <a:stretch>
            <a:fillRect/>
          </a:stretch>
        </p:blipFill>
        <p:spPr>
          <a:xfrm>
            <a:off y="1422100" x="3394175"/>
            <a:ext cy="2695824" cx="5273748"/>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
              <a:t>Lembaga Media</a:t>
            </a:r>
          </a:p>
        </p:txBody>
      </p:sp>
      <p:sp>
        <p:nvSpPr>
          <p:cNvPr id="118" name="Shape 118"/>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00000"/>
              <a:buFont typeface="Arial"/>
              <a:buChar char="★"/>
            </a:pPr>
            <a:r>
              <a:rPr sz="1800" lang="en"/>
              <a:t>Sebuah lembaga yang mapan, dan biasanya berbasis profit, yang menangani penciptaan dan distribusi iklan, hiburan dan layanan informasi.</a:t>
            </a:r>
          </a:p>
          <a:p>
            <a:pPr rtl="0" lvl="0" indent="-342900" marL="457200">
              <a:buClr>
                <a:schemeClr val="lt1"/>
              </a:buClr>
              <a:buSzPct val="100000"/>
              <a:buFont typeface="Arial"/>
              <a:buChar char="★"/>
            </a:pPr>
            <a:r>
              <a:rPr sz="1800" lang="en"/>
              <a:t>Membantu dalam mengumpulkan informasi, dan persepsi tentang berbagai komunitas masyarakat dan orisinalitas mereka.</a:t>
            </a:r>
          </a:p>
          <a:p>
            <a:pPr lvl="0" indent="-342900" marL="457200">
              <a:buClr>
                <a:schemeClr val="lt1"/>
              </a:buClr>
              <a:buSzPct val="100000"/>
              <a:buFont typeface="Arial"/>
              <a:buChar char="★"/>
            </a:pPr>
            <a:r>
              <a:rPr sz="1800" lang="en"/>
              <a:t>Contoh lembaga media: saluran televisi (Metro TV &amp; TransTV), mesin pencari Internet (Google &amp; Yahoo! Search), koran dan majalah (Kompas &amp; Femina)</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pic>
        <p:nvPicPr>
          <p:cNvPr id="123" name="Shape 123"/>
          <p:cNvPicPr preferRelativeResize="0"/>
          <p:nvPr/>
        </p:nvPicPr>
        <p:blipFill>
          <a:blip r:embed="rId3"/>
          <a:stretch>
            <a:fillRect/>
          </a:stretch>
        </p:blipFill>
        <p:spPr>
          <a:xfrm>
            <a:off y="1063375" x="5375175"/>
            <a:ext cy="3866149" cx="2918575"/>
          </a:xfrm>
          <a:prstGeom prst="rect">
            <a:avLst/>
          </a:prstGeom>
          <a:noFill/>
          <a:ln>
            <a:noFill/>
          </a:ln>
        </p:spPr>
      </p:pic>
      <p:sp>
        <p:nvSpPr>
          <p:cNvPr id="124" name="Shape 124"/>
          <p:cNvSpPr txBox="1"/>
          <p:nvPr>
            <p:ph type="title"/>
          </p:nvPr>
        </p:nvSpPr>
        <p:spPr>
          <a:xfrm>
            <a:off y="205978" x="457200"/>
            <a:ext cy="857400" cx="6879600"/>
          </a:xfrm>
          <a:prstGeom prst="rect">
            <a:avLst/>
          </a:prstGeom>
        </p:spPr>
        <p:txBody>
          <a:bodyPr bIns="91425" rIns="91425" lIns="91425" tIns="91425" anchor="b" anchorCtr="0">
            <a:noAutofit/>
          </a:bodyPr>
          <a:lstStyle/>
          <a:p>
            <a:pPr rtl="0" lvl="0">
              <a:buNone/>
            </a:pPr>
            <a:r>
              <a:rPr lang="en"/>
              <a:t>Contoh Lembaga Media</a:t>
            </a:r>
          </a:p>
        </p:txBody>
      </p:sp>
      <p:pic>
        <p:nvPicPr>
          <p:cNvPr id="125" name="Shape 125"/>
          <p:cNvPicPr preferRelativeResize="0"/>
          <p:nvPr/>
        </p:nvPicPr>
        <p:blipFill>
          <a:blip r:embed="rId4"/>
          <a:stretch>
            <a:fillRect/>
          </a:stretch>
        </p:blipFill>
        <p:spPr>
          <a:xfrm>
            <a:off y="2348400" x="352625"/>
            <a:ext cy="1180200" cx="5114200"/>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
              <a:t>Seni</a:t>
            </a:r>
          </a:p>
        </p:txBody>
      </p:sp>
      <p:sp>
        <p:nvSpPr>
          <p:cNvPr id="131" name="Shape 131"/>
          <p:cNvSpPr txBox="1"/>
          <p:nvPr>
            <p:ph idx="1" type="body"/>
          </p:nvPr>
        </p:nvSpPr>
        <p:spPr>
          <a:xfrm>
            <a:off y="1187825" x="457200"/>
            <a:ext cy="3725699" cx="8229600"/>
          </a:xfrm>
          <a:prstGeom prst="rect">
            <a:avLst/>
          </a:prstGeom>
        </p:spPr>
        <p:txBody>
          <a:bodyPr bIns="91425" rIns="91425" lIns="91425" tIns="91425" anchor="t" anchorCtr="0">
            <a:noAutofit/>
          </a:bodyPr>
          <a:lstStyle/>
          <a:p>
            <a:pPr rtl="0" lvl="0" indent="-342900" marL="457200">
              <a:buClr>
                <a:schemeClr val="lt1"/>
              </a:buClr>
              <a:buSzPct val="100000"/>
              <a:buFont typeface="Arial"/>
              <a:buChar char="★"/>
            </a:pPr>
            <a:r>
              <a:rPr sz="1800" lang="en"/>
              <a:t>Seni merupakan suatu aktivitas yang dilakukan oleh individu untuk mengekspresikan imajinasi serta kreativitasnya.</a:t>
            </a:r>
          </a:p>
          <a:p>
            <a:pPr rtl="0" lvl="0" indent="-342900" marL="457200">
              <a:buClr>
                <a:schemeClr val="lt1"/>
              </a:buClr>
              <a:buSzPct val="100000"/>
              <a:buFont typeface="Arial"/>
              <a:buChar char="★"/>
            </a:pPr>
            <a:r>
              <a:rPr sz="1800" lang="en"/>
              <a:t>Contoh: Lukisan, lagu, tarian, film, dan lain-lain.</a:t>
            </a:r>
          </a:p>
          <a:p>
            <a:pPr rtl="0" lvl="0" indent="-342900" marL="457200">
              <a:buClr>
                <a:schemeClr val="lt1"/>
              </a:buClr>
              <a:buSzPct val="100000"/>
              <a:buFont typeface="Arial"/>
              <a:buChar char="★"/>
            </a:pPr>
            <a:r>
              <a:rPr sz="1800" lang="en"/>
              <a:t>Setiap tipe seni menggunakan bahasa yang berbeda untuk mengungkapkan amanatnya kepada penonton.</a:t>
            </a:r>
          </a:p>
          <a:p>
            <a:pPr rtl="0" lvl="0" indent="-342900" marL="457200">
              <a:buClr>
                <a:schemeClr val="lt1"/>
              </a:buClr>
              <a:buSzPct val="100000"/>
              <a:buFont typeface="Arial"/>
              <a:buChar char="★"/>
            </a:pPr>
            <a:r>
              <a:rPr sz="1800" lang="en"/>
              <a:t>Setiap karya seni memiliki target audien masing-masing.</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